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4630400" cy="8229600"/>
  <p:notesSz cx="8229600" cy="14630400"/>
  <p:embeddedFontLst>
    <p:embeddedFont>
      <p:font typeface="Cabin" panose="020B0604020202020204" charset="0"/>
      <p:regular r:id="rId39"/>
    </p:embeddedFont>
    <p:embeddedFont>
      <p:font typeface="Unbounde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781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6176" y="657344"/>
            <a:ext cx="12290108" cy="69147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755094"/>
            <a:ext cx="12451675" cy="598408"/>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Raw Dataset Structure – Before Processing</a:t>
            </a:r>
            <a:endParaRPr lang="en-US" sz="3750" dirty="0"/>
          </a:p>
        </p:txBody>
      </p:sp>
      <p:pic>
        <p:nvPicPr>
          <p:cNvPr id="3" name="Image 0" descr="preencoded.png"/>
          <p:cNvPicPr>
            <a:picLocks noChangeAspect="1"/>
          </p:cNvPicPr>
          <p:nvPr/>
        </p:nvPicPr>
        <p:blipFill>
          <a:blip r:embed="rId3"/>
          <a:stretch>
            <a:fillRect/>
          </a:stretch>
        </p:blipFill>
        <p:spPr>
          <a:xfrm>
            <a:off x="837724" y="1760339"/>
            <a:ext cx="10567868" cy="4834295"/>
          </a:xfrm>
          <a:prstGeom prst="rect">
            <a:avLst/>
          </a:prstGeom>
        </p:spPr>
      </p:pic>
      <p:sp>
        <p:nvSpPr>
          <p:cNvPr id="4" name="Text 1"/>
          <p:cNvSpPr/>
          <p:nvPr/>
        </p:nvSpPr>
        <p:spPr>
          <a:xfrm>
            <a:off x="837724" y="6823472"/>
            <a:ext cx="12954952" cy="651034"/>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Sales, products, budgets, customers, regions, and states were spread across unlinked tables. No relationships were defined initially— Pre-processing was required to clean, normalize, and join them for analysis.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196697" y="2032635"/>
            <a:ext cx="10682168"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Exploratory Data Analysis (EDA)</a:t>
            </a:r>
            <a:endParaRPr lang="en-US" sz="4400" dirty="0"/>
          </a:p>
        </p:txBody>
      </p:sp>
      <p:sp>
        <p:nvSpPr>
          <p:cNvPr id="3" name="Text 1"/>
          <p:cNvSpPr/>
          <p:nvPr/>
        </p:nvSpPr>
        <p:spPr>
          <a:xfrm>
            <a:off x="1196697" y="2832378"/>
            <a:ext cx="12595979" cy="1126569"/>
          </a:xfrm>
          <a:prstGeom prst="rect">
            <a:avLst/>
          </a:prstGeom>
          <a:noFill/>
          <a:ln/>
        </p:spPr>
        <p:txBody>
          <a:bodyPr wrap="squar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Uncovering patterns, trends, and business insights from historical data !</a:t>
            </a:r>
            <a:endParaRPr lang="en-US" sz="3500" dirty="0"/>
          </a:p>
        </p:txBody>
      </p:sp>
      <p:sp>
        <p:nvSpPr>
          <p:cNvPr id="4" name="Shape 2"/>
          <p:cNvSpPr/>
          <p:nvPr/>
        </p:nvSpPr>
        <p:spPr>
          <a:xfrm>
            <a:off x="837724" y="1673662"/>
            <a:ext cx="30480" cy="2644259"/>
          </a:xfrm>
          <a:prstGeom prst="rect">
            <a:avLst/>
          </a:prstGeom>
          <a:solidFill>
            <a:srgbClr val="0A988B"/>
          </a:solidFill>
          <a:ln/>
        </p:spPr>
      </p:sp>
      <p:sp>
        <p:nvSpPr>
          <p:cNvPr id="5" name="Text 3"/>
          <p:cNvSpPr/>
          <p:nvPr/>
        </p:nvSpPr>
        <p:spPr>
          <a:xfrm>
            <a:off x="837724" y="458712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Understanding the "What, Where &amp; Why" behind the sales numbers</a:t>
            </a:r>
            <a:endParaRPr lang="en-US" sz="1850" dirty="0"/>
          </a:p>
        </p:txBody>
      </p:sp>
      <p:sp>
        <p:nvSpPr>
          <p:cNvPr id="6" name="Text 4"/>
          <p:cNvSpPr/>
          <p:nvPr/>
        </p:nvSpPr>
        <p:spPr>
          <a:xfrm>
            <a:off x="837724" y="505384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Exploring data through visuals, aggregations, and comparisons</a:t>
            </a:r>
            <a:endParaRPr lang="en-US" sz="1850" dirty="0"/>
          </a:p>
        </p:txBody>
      </p:sp>
      <p:sp>
        <p:nvSpPr>
          <p:cNvPr id="7" name="Text 5"/>
          <p:cNvSpPr/>
          <p:nvPr/>
        </p:nvSpPr>
        <p:spPr>
          <a:xfrm>
            <a:off x="837724" y="552057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Laying the groundwork for informed recommendations</a:t>
            </a:r>
            <a:endParaRPr lang="en-US" sz="1850" dirty="0"/>
          </a:p>
        </p:txBody>
      </p:sp>
      <p:sp>
        <p:nvSpPr>
          <p:cNvPr id="8" name="Text 6"/>
          <p:cNvSpPr/>
          <p:nvPr/>
        </p:nvSpPr>
        <p:spPr>
          <a:xfrm>
            <a:off x="837724" y="6172795"/>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Let's Dive In</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1698308"/>
            <a:ext cx="9006245"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EDA: Step-by-Step Process</a:t>
            </a:r>
            <a:endParaRPr lang="en-US" sz="4400" dirty="0"/>
          </a:p>
        </p:txBody>
      </p:sp>
      <p:sp>
        <p:nvSpPr>
          <p:cNvPr id="3" name="Text 1"/>
          <p:cNvSpPr/>
          <p:nvPr/>
        </p:nvSpPr>
        <p:spPr>
          <a:xfrm>
            <a:off x="837724" y="288107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Import Libraries</a:t>
            </a:r>
            <a:endParaRPr lang="en-US" sz="1850" dirty="0"/>
          </a:p>
        </p:txBody>
      </p:sp>
      <p:sp>
        <p:nvSpPr>
          <p:cNvPr id="4" name="Text 2"/>
          <p:cNvSpPr/>
          <p:nvPr/>
        </p:nvSpPr>
        <p:spPr>
          <a:xfrm>
            <a:off x="837724" y="334779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Load Data</a:t>
            </a:r>
            <a:endParaRPr lang="en-US" sz="1850" dirty="0"/>
          </a:p>
        </p:txBody>
      </p:sp>
      <p:sp>
        <p:nvSpPr>
          <p:cNvPr id="5" name="Text 3"/>
          <p:cNvSpPr/>
          <p:nvPr/>
        </p:nvSpPr>
        <p:spPr>
          <a:xfrm>
            <a:off x="837724" y="381452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Initial Exploration</a:t>
            </a:r>
            <a:endParaRPr lang="en-US" sz="1850" dirty="0"/>
          </a:p>
        </p:txBody>
      </p:sp>
      <p:sp>
        <p:nvSpPr>
          <p:cNvPr id="6" name="Text 4"/>
          <p:cNvSpPr/>
          <p:nvPr/>
        </p:nvSpPr>
        <p:spPr>
          <a:xfrm>
            <a:off x="837724" y="428124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Pre-processing &amp; Cleaning</a:t>
            </a:r>
            <a:endParaRPr lang="en-US" sz="1850" dirty="0"/>
          </a:p>
        </p:txBody>
      </p:sp>
      <p:sp>
        <p:nvSpPr>
          <p:cNvPr id="7" name="Text 5"/>
          <p:cNvSpPr/>
          <p:nvPr/>
        </p:nvSpPr>
        <p:spPr>
          <a:xfrm>
            <a:off x="837724" y="474797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Feature Engineering</a:t>
            </a:r>
            <a:endParaRPr lang="en-US" sz="1850" dirty="0"/>
          </a:p>
        </p:txBody>
      </p:sp>
      <p:sp>
        <p:nvSpPr>
          <p:cNvPr id="8" name="Text 6"/>
          <p:cNvSpPr/>
          <p:nvPr/>
        </p:nvSpPr>
        <p:spPr>
          <a:xfrm>
            <a:off x="837724" y="521469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EDA &amp; Visualization</a:t>
            </a:r>
            <a:endParaRPr lang="en-US" sz="1850" dirty="0"/>
          </a:p>
        </p:txBody>
      </p:sp>
      <p:sp>
        <p:nvSpPr>
          <p:cNvPr id="9" name="Text 7"/>
          <p:cNvSpPr/>
          <p:nvPr/>
        </p:nvSpPr>
        <p:spPr>
          <a:xfrm>
            <a:off x="837724" y="568142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Key Insights</a:t>
            </a:r>
            <a:endParaRPr lang="en-US" sz="1850" dirty="0"/>
          </a:p>
        </p:txBody>
      </p:sp>
      <p:sp>
        <p:nvSpPr>
          <p:cNvPr id="10" name="Text 8"/>
          <p:cNvSpPr/>
          <p:nvPr/>
        </p:nvSpPr>
        <p:spPr>
          <a:xfrm>
            <a:off x="837724" y="614814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Recommendations</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958572"/>
            <a:ext cx="12563118"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Pre-processing &amp; Feature Engineering</a:t>
            </a:r>
            <a:endParaRPr lang="en-US" sz="4400" dirty="0"/>
          </a:p>
        </p:txBody>
      </p:sp>
      <p:sp>
        <p:nvSpPr>
          <p:cNvPr id="3" name="Text 1"/>
          <p:cNvSpPr/>
          <p:nvPr/>
        </p:nvSpPr>
        <p:spPr>
          <a:xfrm>
            <a:off x="837724" y="2141339"/>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The necessary steps applied to prepare this dataset for analysis.</a:t>
            </a:r>
            <a:endParaRPr lang="en-US" sz="1850" dirty="0"/>
          </a:p>
        </p:txBody>
      </p:sp>
      <p:sp>
        <p:nvSpPr>
          <p:cNvPr id="4" name="Text 2"/>
          <p:cNvSpPr/>
          <p:nvPr/>
        </p:nvSpPr>
        <p:spPr>
          <a:xfrm>
            <a:off x="837724" y="279356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Set header row for state – region table</a:t>
            </a:r>
            <a:endParaRPr lang="en-US" sz="1850" dirty="0"/>
          </a:p>
        </p:txBody>
      </p:sp>
      <p:sp>
        <p:nvSpPr>
          <p:cNvPr id="5" name="Text 3"/>
          <p:cNvSpPr/>
          <p:nvPr/>
        </p:nvSpPr>
        <p:spPr>
          <a:xfrm>
            <a:off x="837724" y="326028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Merge Sales, Customers, Products, Regions, State–Region &amp; Budgets tables</a:t>
            </a:r>
            <a:endParaRPr lang="en-US" sz="1850" dirty="0"/>
          </a:p>
        </p:txBody>
      </p:sp>
      <p:sp>
        <p:nvSpPr>
          <p:cNvPr id="6" name="Text 4"/>
          <p:cNvSpPr/>
          <p:nvPr/>
        </p:nvSpPr>
        <p:spPr>
          <a:xfrm>
            <a:off x="837724" y="372701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Drop redundant columns</a:t>
            </a:r>
            <a:endParaRPr lang="en-US" sz="1850" dirty="0"/>
          </a:p>
        </p:txBody>
      </p:sp>
      <p:sp>
        <p:nvSpPr>
          <p:cNvPr id="7" name="Text 5"/>
          <p:cNvSpPr/>
          <p:nvPr/>
        </p:nvSpPr>
        <p:spPr>
          <a:xfrm>
            <a:off x="837724" y="419373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Standardize column names to lowercase</a:t>
            </a:r>
            <a:endParaRPr lang="en-US" sz="1850" dirty="0"/>
          </a:p>
        </p:txBody>
      </p:sp>
      <p:sp>
        <p:nvSpPr>
          <p:cNvPr id="8" name="Text 6"/>
          <p:cNvSpPr/>
          <p:nvPr/>
        </p:nvSpPr>
        <p:spPr>
          <a:xfrm>
            <a:off x="837724" y="466046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Select key columns that are used for that analysis</a:t>
            </a:r>
            <a:endParaRPr lang="en-US" sz="1850" dirty="0"/>
          </a:p>
        </p:txBody>
      </p:sp>
      <p:sp>
        <p:nvSpPr>
          <p:cNvPr id="9" name="Text 7"/>
          <p:cNvSpPr/>
          <p:nvPr/>
        </p:nvSpPr>
        <p:spPr>
          <a:xfrm>
            <a:off x="837724" y="512718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Rename columns to more sensible names</a:t>
            </a:r>
            <a:endParaRPr lang="en-US" sz="1850" dirty="0"/>
          </a:p>
        </p:txBody>
      </p:sp>
      <p:sp>
        <p:nvSpPr>
          <p:cNvPr id="10" name="Text 8"/>
          <p:cNvSpPr/>
          <p:nvPr/>
        </p:nvSpPr>
        <p:spPr>
          <a:xfrm>
            <a:off x="837724" y="559391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Create profit and profit_margin_pct columns</a:t>
            </a:r>
            <a:endParaRPr lang="en-US" sz="1850" dirty="0"/>
          </a:p>
        </p:txBody>
      </p:sp>
      <p:sp>
        <p:nvSpPr>
          <p:cNvPr id="11" name="Shape 9"/>
          <p:cNvSpPr/>
          <p:nvPr/>
        </p:nvSpPr>
        <p:spPr>
          <a:xfrm>
            <a:off x="837724" y="6246138"/>
            <a:ext cx="12954952" cy="1024771"/>
          </a:xfrm>
          <a:prstGeom prst="roundRect">
            <a:avLst>
              <a:gd name="adj" fmla="val 3504"/>
            </a:avLst>
          </a:prstGeom>
          <a:solidFill>
            <a:srgbClr val="054842"/>
          </a:solidFill>
          <a:ln/>
        </p:spPr>
      </p:sp>
      <p:pic>
        <p:nvPicPr>
          <p:cNvPr id="12" name="Image 0" descr="preencoded.png"/>
          <p:cNvPicPr>
            <a:picLocks noChangeAspect="1"/>
          </p:cNvPicPr>
          <p:nvPr/>
        </p:nvPicPr>
        <p:blipFill>
          <a:blip r:embed="rId3"/>
          <a:stretch>
            <a:fillRect/>
          </a:stretch>
        </p:blipFill>
        <p:spPr>
          <a:xfrm>
            <a:off x="1077039" y="6610112"/>
            <a:ext cx="299204" cy="239316"/>
          </a:xfrm>
          <a:prstGeom prst="rect">
            <a:avLst/>
          </a:prstGeom>
        </p:spPr>
      </p:pic>
      <p:sp>
        <p:nvSpPr>
          <p:cNvPr id="13" name="Text 10"/>
          <p:cNvSpPr/>
          <p:nvPr/>
        </p:nvSpPr>
        <p:spPr>
          <a:xfrm>
            <a:off x="1615559" y="6545223"/>
            <a:ext cx="11937802" cy="390644"/>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Cabin" pitchFamily="34" charset="0"/>
                <a:ea typeface="Cabin" pitchFamily="34" charset="-122"/>
                <a:cs typeface="Cabin" pitchFamily="34" charset="-120"/>
              </a:rPr>
              <a:t>✅</a:t>
            </a:r>
            <a:r>
              <a:rPr lang="en-US" sz="1850" dirty="0">
                <a:solidFill>
                  <a:srgbClr val="FFFFFF"/>
                </a:solidFill>
                <a:latin typeface="Cabin" pitchFamily="34" charset="0"/>
                <a:ea typeface="Cabin" pitchFamily="34" charset="-122"/>
                <a:cs typeface="Cabin" pitchFamily="34" charset="-120"/>
              </a:rPr>
              <a:t> Note: No missing values or duplicate rows were found in the dataset</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709136"/>
            <a:ext cx="12954952" cy="1337548"/>
          </a:xfrm>
          <a:prstGeom prst="rect">
            <a:avLst/>
          </a:prstGeom>
          <a:noFill/>
          <a:ln/>
        </p:spPr>
        <p:txBody>
          <a:bodyPr wrap="square" lIns="0" tIns="0" rIns="0" bIns="0" rtlCol="0" anchor="t"/>
          <a:lstStyle/>
          <a:p>
            <a:pPr marL="0" indent="0" algn="l">
              <a:lnSpc>
                <a:spcPts val="5250"/>
              </a:lnSpc>
              <a:buNone/>
            </a:pPr>
            <a:r>
              <a:rPr lang="en-US" sz="4200" dirty="0">
                <a:solidFill>
                  <a:srgbClr val="FFFFFF"/>
                </a:solidFill>
                <a:latin typeface="Unbounded" pitchFamily="34" charset="0"/>
                <a:ea typeface="Unbounded" pitchFamily="34" charset="-122"/>
                <a:cs typeface="Unbounded" pitchFamily="34" charset="-120"/>
              </a:rPr>
              <a:t>Final Dataset Structure – Ready for Analysis</a:t>
            </a:r>
            <a:endParaRPr lang="en-US" sz="4200" dirty="0"/>
          </a:p>
        </p:txBody>
      </p:sp>
      <p:sp>
        <p:nvSpPr>
          <p:cNvPr id="5" name="Text 1"/>
          <p:cNvSpPr/>
          <p:nvPr/>
        </p:nvSpPr>
        <p:spPr>
          <a:xfrm>
            <a:off x="837724" y="5382935"/>
            <a:ext cx="12954952" cy="363855"/>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Identifiers: order_number, order_date, customer_name, channel, product_name</a:t>
            </a:r>
            <a:endParaRPr lang="en-US" sz="1750" dirty="0"/>
          </a:p>
        </p:txBody>
      </p:sp>
      <p:sp>
        <p:nvSpPr>
          <p:cNvPr id="6" name="Text 2"/>
          <p:cNvSpPr/>
          <p:nvPr/>
        </p:nvSpPr>
        <p:spPr>
          <a:xfrm>
            <a:off x="837724" y="5826323"/>
            <a:ext cx="12954952" cy="363855"/>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Financials: quantity, unit_price, revenue, cost, profit, profit_margin_pct</a:t>
            </a:r>
            <a:endParaRPr lang="en-US" sz="1750" dirty="0"/>
          </a:p>
        </p:txBody>
      </p:sp>
      <p:sp>
        <p:nvSpPr>
          <p:cNvPr id="7" name="Text 3"/>
          <p:cNvSpPr/>
          <p:nvPr/>
        </p:nvSpPr>
        <p:spPr>
          <a:xfrm>
            <a:off x="837724" y="6269712"/>
            <a:ext cx="12954952" cy="363855"/>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Calendar: order_month_name, order_month_num, order_month</a:t>
            </a:r>
            <a:endParaRPr lang="en-US" sz="1750" dirty="0"/>
          </a:p>
        </p:txBody>
      </p:sp>
      <p:sp>
        <p:nvSpPr>
          <p:cNvPr id="8" name="Text 4"/>
          <p:cNvSpPr/>
          <p:nvPr/>
        </p:nvSpPr>
        <p:spPr>
          <a:xfrm>
            <a:off x="837724" y="6713101"/>
            <a:ext cx="12954952" cy="363855"/>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Geography: state (code), state_name, us_region, lat, lon</a:t>
            </a:r>
            <a:endParaRPr lang="en-US" sz="1750" dirty="0"/>
          </a:p>
        </p:txBody>
      </p:sp>
      <p:sp>
        <p:nvSpPr>
          <p:cNvPr id="9" name="Text 5"/>
          <p:cNvSpPr/>
          <p:nvPr/>
        </p:nvSpPr>
        <p:spPr>
          <a:xfrm>
            <a:off x="837724" y="7156490"/>
            <a:ext cx="12954952" cy="363855"/>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Planning: budget (2024)</a:t>
            </a:r>
            <a:endParaRPr lang="en-US" sz="1750" dirty="0"/>
          </a:p>
        </p:txBody>
      </p:sp>
      <p:pic>
        <p:nvPicPr>
          <p:cNvPr id="11" name="Picture 10">
            <a:extLst>
              <a:ext uri="{FF2B5EF4-FFF2-40B4-BE49-F238E27FC236}">
                <a16:creationId xmlns:a16="http://schemas.microsoft.com/office/drawing/2014/main" id="{1D6E4FF9-E575-9108-FD1F-E9B1684ABBFE}"/>
              </a:ext>
            </a:extLst>
          </p:cNvPr>
          <p:cNvPicPr>
            <a:picLocks noChangeAspect="1"/>
          </p:cNvPicPr>
          <p:nvPr/>
        </p:nvPicPr>
        <p:blipFill>
          <a:blip r:embed="rId3"/>
          <a:stretch>
            <a:fillRect/>
          </a:stretch>
        </p:blipFill>
        <p:spPr>
          <a:xfrm>
            <a:off x="642033" y="2486722"/>
            <a:ext cx="13230084" cy="24347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6176" y="656987"/>
            <a:ext cx="12310110" cy="692610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693539"/>
            <a:ext cx="9771936" cy="668774"/>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Unbounded" pitchFamily="34" charset="0"/>
                <a:ea typeface="Unbounded" pitchFamily="34" charset="-122"/>
                <a:cs typeface="Unbounded" pitchFamily="34" charset="-120"/>
              </a:rPr>
              <a:t>Monthly Sales Trend Over Time</a:t>
            </a:r>
            <a:endParaRPr lang="en-US" sz="4200" dirty="0"/>
          </a:p>
        </p:txBody>
      </p:sp>
      <p:pic>
        <p:nvPicPr>
          <p:cNvPr id="3" name="Image 0" descr="preencoded.png"/>
          <p:cNvPicPr>
            <a:picLocks noChangeAspect="1"/>
          </p:cNvPicPr>
          <p:nvPr/>
        </p:nvPicPr>
        <p:blipFill>
          <a:blip r:embed="rId3"/>
          <a:stretch>
            <a:fillRect/>
          </a:stretch>
        </p:blipFill>
        <p:spPr>
          <a:xfrm>
            <a:off x="837724" y="1817132"/>
            <a:ext cx="12052816" cy="2941201"/>
          </a:xfrm>
          <a:prstGeom prst="rect">
            <a:avLst/>
          </a:prstGeom>
        </p:spPr>
      </p:pic>
      <p:sp>
        <p:nvSpPr>
          <p:cNvPr id="4" name="Text 1"/>
          <p:cNvSpPr/>
          <p:nvPr/>
        </p:nvSpPr>
        <p:spPr>
          <a:xfrm>
            <a:off x="837724" y="5099447"/>
            <a:ext cx="3210520" cy="401360"/>
          </a:xfrm>
          <a:prstGeom prst="rect">
            <a:avLst/>
          </a:prstGeom>
          <a:noFill/>
          <a:ln/>
        </p:spPr>
        <p:txBody>
          <a:bodyPr wrap="none" lIns="0" tIns="0" rIns="0" bIns="0" rtlCol="0" anchor="t"/>
          <a:lstStyle/>
          <a:p>
            <a:pPr marL="0" indent="0" algn="l">
              <a:lnSpc>
                <a:spcPts val="3150"/>
              </a:lnSpc>
              <a:buNone/>
            </a:pPr>
            <a:r>
              <a:rPr lang="en-US" sz="2500" dirty="0">
                <a:solidFill>
                  <a:srgbClr val="FFFFFF"/>
                </a:solidFill>
                <a:latin typeface="Unbounded" pitchFamily="34" charset="0"/>
                <a:ea typeface="Unbounded" pitchFamily="34" charset="-122"/>
                <a:cs typeface="Unbounded" pitchFamily="34" charset="-120"/>
              </a:rPr>
              <a:t>Insights</a:t>
            </a:r>
            <a:endParaRPr lang="en-US" sz="2500" dirty="0"/>
          </a:p>
        </p:txBody>
      </p:sp>
      <p:sp>
        <p:nvSpPr>
          <p:cNvPr id="5" name="Text 2"/>
          <p:cNvSpPr/>
          <p:nvPr/>
        </p:nvSpPr>
        <p:spPr>
          <a:xfrm>
            <a:off x="837724" y="5841921"/>
            <a:ext cx="12954952" cy="363855"/>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Consistent sales cycle: $24M to $26M.</a:t>
            </a:r>
            <a:endParaRPr lang="en-US" sz="1750" dirty="0"/>
          </a:p>
        </p:txBody>
      </p:sp>
      <p:sp>
        <p:nvSpPr>
          <p:cNvPr id="6" name="Text 3"/>
          <p:cNvSpPr/>
          <p:nvPr/>
        </p:nvSpPr>
        <p:spPr>
          <a:xfrm>
            <a:off x="837724" y="6285309"/>
            <a:ext cx="12954952" cy="363855"/>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Seasonal peaks: Late spring/early summer (May-June).</a:t>
            </a:r>
            <a:endParaRPr lang="en-US" sz="1750" dirty="0"/>
          </a:p>
        </p:txBody>
      </p:sp>
      <p:sp>
        <p:nvSpPr>
          <p:cNvPr id="7" name="Text 4"/>
          <p:cNvSpPr/>
          <p:nvPr/>
        </p:nvSpPr>
        <p:spPr>
          <a:xfrm>
            <a:off x="837724" y="6728698"/>
            <a:ext cx="12954952" cy="363855"/>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Annual low: January.</a:t>
            </a:r>
            <a:endParaRPr lang="en-US" sz="1750" dirty="0"/>
          </a:p>
        </p:txBody>
      </p:sp>
      <p:sp>
        <p:nvSpPr>
          <p:cNvPr id="8" name="Text 5"/>
          <p:cNvSpPr/>
          <p:nvPr/>
        </p:nvSpPr>
        <p:spPr>
          <a:xfrm>
            <a:off x="837724" y="7172087"/>
            <a:ext cx="12954952" cy="363855"/>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Notable outlier: Sharp revenue drop in early 2024.</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709255"/>
            <a:ext cx="6532602" cy="492681"/>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Unbounded" pitchFamily="34" charset="0"/>
                <a:ea typeface="Unbounded" pitchFamily="34" charset="-122"/>
                <a:cs typeface="Unbounded" pitchFamily="34" charset="-120"/>
              </a:rPr>
              <a:t>Top 10 Products by Revenue</a:t>
            </a:r>
            <a:endParaRPr lang="en-US" sz="3100" dirty="0"/>
          </a:p>
        </p:txBody>
      </p:sp>
      <p:pic>
        <p:nvPicPr>
          <p:cNvPr id="3" name="Image 0" descr="preencoded.png"/>
          <p:cNvPicPr>
            <a:picLocks noChangeAspect="1"/>
          </p:cNvPicPr>
          <p:nvPr/>
        </p:nvPicPr>
        <p:blipFill>
          <a:blip r:embed="rId3"/>
          <a:stretch>
            <a:fillRect/>
          </a:stretch>
        </p:blipFill>
        <p:spPr>
          <a:xfrm>
            <a:off x="837724" y="1536978"/>
            <a:ext cx="7613809" cy="3727847"/>
          </a:xfrm>
          <a:prstGeom prst="rect">
            <a:avLst/>
          </a:prstGeom>
        </p:spPr>
      </p:pic>
      <p:pic>
        <p:nvPicPr>
          <p:cNvPr id="4" name="Image 1" descr="preencoded.png"/>
          <p:cNvPicPr>
            <a:picLocks noChangeAspect="1"/>
          </p:cNvPicPr>
          <p:nvPr/>
        </p:nvPicPr>
        <p:blipFill>
          <a:blip r:embed="rId4"/>
          <a:stretch>
            <a:fillRect/>
          </a:stretch>
        </p:blipFill>
        <p:spPr>
          <a:xfrm>
            <a:off x="837724" y="5641777"/>
            <a:ext cx="181451" cy="181451"/>
          </a:xfrm>
          <a:prstGeom prst="rect">
            <a:avLst/>
          </a:prstGeom>
        </p:spPr>
      </p:pic>
      <p:sp>
        <p:nvSpPr>
          <p:cNvPr id="5" name="Text 1"/>
          <p:cNvSpPr/>
          <p:nvPr/>
        </p:nvSpPr>
        <p:spPr>
          <a:xfrm>
            <a:off x="1513523" y="5620822"/>
            <a:ext cx="2365534" cy="295632"/>
          </a:xfrm>
          <a:prstGeom prst="rect">
            <a:avLst/>
          </a:prstGeom>
          <a:noFill/>
          <a:ln/>
        </p:spPr>
        <p:txBody>
          <a:bodyPr wrap="none" lIns="0" tIns="0" rIns="0" bIns="0" rtlCol="0" anchor="t"/>
          <a:lstStyle/>
          <a:p>
            <a:pPr marL="0" indent="0" algn="l">
              <a:lnSpc>
                <a:spcPts val="2300"/>
              </a:lnSpc>
              <a:buNone/>
            </a:pPr>
            <a:r>
              <a:rPr lang="en-US" sz="1850" dirty="0">
                <a:solidFill>
                  <a:srgbClr val="FFFFFF"/>
                </a:solidFill>
                <a:latin typeface="Unbounded" pitchFamily="34" charset="0"/>
                <a:ea typeface="Unbounded" pitchFamily="34" charset="-122"/>
                <a:cs typeface="Unbounded" pitchFamily="34" charset="-120"/>
              </a:rPr>
              <a:t>Insights</a:t>
            </a:r>
            <a:endParaRPr lang="en-US" sz="1850" dirty="0"/>
          </a:p>
        </p:txBody>
      </p:sp>
      <p:sp>
        <p:nvSpPr>
          <p:cNvPr id="6" name="Text 2"/>
          <p:cNvSpPr/>
          <p:nvPr/>
        </p:nvSpPr>
        <p:spPr>
          <a:xfrm>
            <a:off x="837724" y="6272451"/>
            <a:ext cx="12954952"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CAD6DE"/>
                </a:solidFill>
                <a:latin typeface="Cabin" pitchFamily="34" charset="0"/>
                <a:ea typeface="Cabin" pitchFamily="34" charset="-122"/>
                <a:cs typeface="Cabin" pitchFamily="34" charset="-120"/>
              </a:rPr>
              <a:t>Revenue leaders: Products 26 &amp; 25 dominate.</a:t>
            </a:r>
            <a:endParaRPr lang="en-US" sz="1300" dirty="0"/>
          </a:p>
        </p:txBody>
      </p:sp>
      <p:sp>
        <p:nvSpPr>
          <p:cNvPr id="7" name="Text 3"/>
          <p:cNvSpPr/>
          <p:nvPr/>
        </p:nvSpPr>
        <p:spPr>
          <a:xfrm>
            <a:off x="837724" y="6599039"/>
            <a:ext cx="12954952"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CAD6DE"/>
                </a:solidFill>
                <a:latin typeface="Cabin" pitchFamily="34" charset="0"/>
                <a:ea typeface="Cabin" pitchFamily="34" charset="-122"/>
                <a:cs typeface="Cabin" pitchFamily="34" charset="-120"/>
              </a:rPr>
              <a:t>Mid-range: Products 5, 13, 14, 15 show similar revenue.</a:t>
            </a:r>
            <a:endParaRPr lang="en-US" sz="1300" dirty="0"/>
          </a:p>
        </p:txBody>
      </p:sp>
      <p:sp>
        <p:nvSpPr>
          <p:cNvPr id="8" name="Text 4"/>
          <p:cNvSpPr/>
          <p:nvPr/>
        </p:nvSpPr>
        <p:spPr>
          <a:xfrm>
            <a:off x="837724" y="6925628"/>
            <a:ext cx="12954952"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CAD6DE"/>
                </a:solidFill>
                <a:latin typeface="Cabin" pitchFamily="34" charset="0"/>
                <a:ea typeface="Cabin" pitchFamily="34" charset="-122"/>
                <a:cs typeface="Cabin" pitchFamily="34" charset="-120"/>
              </a:rPr>
              <a:t>Bottom cluster: Products 1, 2, 3, 4 have the lowest revenue.</a:t>
            </a:r>
            <a:endParaRPr lang="en-US" sz="1300" dirty="0"/>
          </a:p>
        </p:txBody>
      </p:sp>
      <p:sp>
        <p:nvSpPr>
          <p:cNvPr id="9" name="Text 5"/>
          <p:cNvSpPr/>
          <p:nvPr/>
        </p:nvSpPr>
        <p:spPr>
          <a:xfrm>
            <a:off x="837724" y="7252216"/>
            <a:ext cx="12954952"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CAD6DE"/>
                </a:solidFill>
                <a:latin typeface="Cabin" pitchFamily="34" charset="0"/>
                <a:ea typeface="Cabin" pitchFamily="34" charset="-122"/>
                <a:cs typeface="Cabin" pitchFamily="34" charset="-120"/>
              </a:rPr>
              <a:t>Strategy: Grow mid-tier, improve lower performers.</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37724" y="754856"/>
            <a:ext cx="5704403"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Sales by Channel</a:t>
            </a:r>
            <a:endParaRPr lang="en-US" sz="4400" dirty="0"/>
          </a:p>
        </p:txBody>
      </p:sp>
      <p:pic>
        <p:nvPicPr>
          <p:cNvPr id="3" name="Image 0" descr="preencoded.png"/>
          <p:cNvPicPr>
            <a:picLocks noChangeAspect="1"/>
          </p:cNvPicPr>
          <p:nvPr/>
        </p:nvPicPr>
        <p:blipFill>
          <a:blip r:embed="rId3"/>
          <a:stretch>
            <a:fillRect/>
          </a:stretch>
        </p:blipFill>
        <p:spPr>
          <a:xfrm>
            <a:off x="837724" y="2087047"/>
            <a:ext cx="4817507" cy="5118497"/>
          </a:xfrm>
          <a:prstGeom prst="rect">
            <a:avLst/>
          </a:prstGeom>
        </p:spPr>
      </p:pic>
      <p:sp>
        <p:nvSpPr>
          <p:cNvPr id="4" name="Text 1"/>
          <p:cNvSpPr/>
          <p:nvPr/>
        </p:nvSpPr>
        <p:spPr>
          <a:xfrm>
            <a:off x="7614761" y="2057162"/>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Unbounded" pitchFamily="34" charset="0"/>
                <a:ea typeface="Unbounded" pitchFamily="34" charset="-122"/>
                <a:cs typeface="Unbounded" pitchFamily="34" charset="-120"/>
              </a:rPr>
              <a:t>Insights</a:t>
            </a:r>
            <a:endParaRPr lang="en-US" sz="2650" dirty="0"/>
          </a:p>
        </p:txBody>
      </p:sp>
      <p:sp>
        <p:nvSpPr>
          <p:cNvPr id="5" name="Text 2"/>
          <p:cNvSpPr/>
          <p:nvPr/>
        </p:nvSpPr>
        <p:spPr>
          <a:xfrm>
            <a:off x="7614761" y="2718792"/>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Wholesale dominates: Generates the majority of total sales at 54.1%.</a:t>
            </a:r>
            <a:endParaRPr lang="en-US" sz="1850" dirty="0"/>
          </a:p>
        </p:txBody>
      </p:sp>
      <p:sp>
        <p:nvSpPr>
          <p:cNvPr id="6" name="Text 3"/>
          <p:cNvSpPr/>
          <p:nvPr/>
        </p:nvSpPr>
        <p:spPr>
          <a:xfrm>
            <a:off x="7614761" y="3568541"/>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Distributor is significant: Contributes a substantial 31.3% to total sales.</a:t>
            </a:r>
            <a:endParaRPr lang="en-US" sz="1850" dirty="0"/>
          </a:p>
        </p:txBody>
      </p:sp>
      <p:sp>
        <p:nvSpPr>
          <p:cNvPr id="7" name="Text 4"/>
          <p:cNvSpPr/>
          <p:nvPr/>
        </p:nvSpPr>
        <p:spPr>
          <a:xfrm>
            <a:off x="7614761" y="4418290"/>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Export is a smaller portion: Accounts for 14.6% of the total sales.</a:t>
            </a:r>
            <a:endParaRPr lang="en-US" sz="1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7724" y="694253"/>
            <a:ext cx="6498074"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Total Sales by US Region</a:t>
            </a:r>
            <a:endParaRPr lang="en-US" sz="3500" dirty="0"/>
          </a:p>
        </p:txBody>
      </p:sp>
      <p:pic>
        <p:nvPicPr>
          <p:cNvPr id="3" name="Image 0" descr="preencoded.png"/>
          <p:cNvPicPr>
            <a:picLocks noChangeAspect="1"/>
          </p:cNvPicPr>
          <p:nvPr/>
        </p:nvPicPr>
        <p:blipFill>
          <a:blip r:embed="rId3"/>
          <a:stretch>
            <a:fillRect/>
          </a:stretch>
        </p:blipFill>
        <p:spPr>
          <a:xfrm>
            <a:off x="837724" y="1640443"/>
            <a:ext cx="9443561" cy="3033236"/>
          </a:xfrm>
          <a:prstGeom prst="rect">
            <a:avLst/>
          </a:prstGeom>
        </p:spPr>
      </p:pic>
      <p:pic>
        <p:nvPicPr>
          <p:cNvPr id="4" name="Image 1" descr="preencoded.png"/>
          <p:cNvPicPr>
            <a:picLocks noChangeAspect="1"/>
          </p:cNvPicPr>
          <p:nvPr/>
        </p:nvPicPr>
        <p:blipFill>
          <a:blip r:embed="rId4"/>
          <a:stretch>
            <a:fillRect/>
          </a:stretch>
        </p:blipFill>
        <p:spPr>
          <a:xfrm>
            <a:off x="837724" y="5104448"/>
            <a:ext cx="574477" cy="574477"/>
          </a:xfrm>
          <a:prstGeom prst="rect">
            <a:avLst/>
          </a:prstGeom>
        </p:spPr>
      </p:pic>
      <p:sp>
        <p:nvSpPr>
          <p:cNvPr id="5" name="Text 1"/>
          <p:cNvSpPr/>
          <p:nvPr/>
        </p:nvSpPr>
        <p:spPr>
          <a:xfrm>
            <a:off x="7556421" y="5080516"/>
            <a:ext cx="2703552" cy="337899"/>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Unbounded" pitchFamily="34" charset="0"/>
                <a:ea typeface="Unbounded" pitchFamily="34" charset="-122"/>
                <a:cs typeface="Unbounded" pitchFamily="34" charset="-120"/>
              </a:rPr>
              <a:t>Insights</a:t>
            </a:r>
            <a:endParaRPr lang="en-US" sz="2100" dirty="0"/>
          </a:p>
        </p:txBody>
      </p:sp>
      <p:sp>
        <p:nvSpPr>
          <p:cNvPr id="6" name="Text 2"/>
          <p:cNvSpPr/>
          <p:nvPr/>
        </p:nvSpPr>
        <p:spPr>
          <a:xfrm>
            <a:off x="837724" y="6109692"/>
            <a:ext cx="12954952" cy="30622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CAD6DE"/>
                </a:solidFill>
                <a:latin typeface="Cabin" pitchFamily="34" charset="0"/>
                <a:ea typeface="Cabin" pitchFamily="34" charset="-122"/>
                <a:cs typeface="Cabin" pitchFamily="34" charset="-120"/>
              </a:rPr>
              <a:t>West: Highest sales, strong market influence.</a:t>
            </a:r>
            <a:endParaRPr lang="en-US" sz="1500" dirty="0"/>
          </a:p>
        </p:txBody>
      </p:sp>
      <p:sp>
        <p:nvSpPr>
          <p:cNvPr id="7" name="Text 3"/>
          <p:cNvSpPr/>
          <p:nvPr/>
        </p:nvSpPr>
        <p:spPr>
          <a:xfrm>
            <a:off x="837724" y="6482834"/>
            <a:ext cx="12954952" cy="30622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CAD6DE"/>
                </a:solidFill>
                <a:latin typeface="Cabin" pitchFamily="34" charset="0"/>
                <a:ea typeface="Cabin" pitchFamily="34" charset="-122"/>
                <a:cs typeface="Cabin" pitchFamily="34" charset="-120"/>
              </a:rPr>
              <a:t>South: Major sales contributor, key market area.</a:t>
            </a:r>
            <a:endParaRPr lang="en-US" sz="1500" dirty="0"/>
          </a:p>
        </p:txBody>
      </p:sp>
      <p:sp>
        <p:nvSpPr>
          <p:cNvPr id="8" name="Text 4"/>
          <p:cNvSpPr/>
          <p:nvPr/>
        </p:nvSpPr>
        <p:spPr>
          <a:xfrm>
            <a:off x="837724" y="6855976"/>
            <a:ext cx="12954952" cy="30622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CAD6DE"/>
                </a:solidFill>
                <a:latin typeface="Cabin" pitchFamily="34" charset="0"/>
                <a:ea typeface="Cabin" pitchFamily="34" charset="-122"/>
                <a:cs typeface="Cabin" pitchFamily="34" charset="-120"/>
              </a:rPr>
              <a:t>Midwest: Steady sales performance, moderate market size.</a:t>
            </a:r>
            <a:endParaRPr lang="en-US" sz="1500" dirty="0"/>
          </a:p>
        </p:txBody>
      </p:sp>
      <p:sp>
        <p:nvSpPr>
          <p:cNvPr id="9" name="Text 5"/>
          <p:cNvSpPr/>
          <p:nvPr/>
        </p:nvSpPr>
        <p:spPr>
          <a:xfrm>
            <a:off x="837724" y="7229118"/>
            <a:ext cx="12954952" cy="30622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CAD6DE"/>
                </a:solidFill>
                <a:latin typeface="Cabin" pitchFamily="34" charset="0"/>
                <a:ea typeface="Cabin" pitchFamily="34" charset="-122"/>
                <a:cs typeface="Cabin" pitchFamily="34" charset="-120"/>
              </a:rPr>
              <a:t>Northeast: Lowest sales, suggests need for deeper market understanding.</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563886"/>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Agenda</a:t>
            </a:r>
            <a:endParaRPr lang="en-US" sz="4400" dirty="0"/>
          </a:p>
        </p:txBody>
      </p:sp>
      <p:sp>
        <p:nvSpPr>
          <p:cNvPr id="3" name="Text 1"/>
          <p:cNvSpPr/>
          <p:nvPr/>
        </p:nvSpPr>
        <p:spPr>
          <a:xfrm>
            <a:off x="837724" y="2507218"/>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Problem Statement</a:t>
            </a:r>
            <a:endParaRPr lang="en-US" sz="1850" dirty="0"/>
          </a:p>
        </p:txBody>
      </p:sp>
      <p:sp>
        <p:nvSpPr>
          <p:cNvPr id="4" name="Text 2"/>
          <p:cNvSpPr/>
          <p:nvPr/>
        </p:nvSpPr>
        <p:spPr>
          <a:xfrm>
            <a:off x="837724" y="2973943"/>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Approach</a:t>
            </a:r>
            <a:endParaRPr lang="en-US" sz="1850" dirty="0"/>
          </a:p>
        </p:txBody>
      </p:sp>
      <p:sp>
        <p:nvSpPr>
          <p:cNvPr id="5" name="Text 3"/>
          <p:cNvSpPr/>
          <p:nvPr/>
        </p:nvSpPr>
        <p:spPr>
          <a:xfrm>
            <a:off x="837724" y="3440668"/>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Data Overview</a:t>
            </a:r>
            <a:endParaRPr lang="en-US" sz="1850" dirty="0"/>
          </a:p>
        </p:txBody>
      </p:sp>
      <p:sp>
        <p:nvSpPr>
          <p:cNvPr id="6" name="Text 4"/>
          <p:cNvSpPr/>
          <p:nvPr/>
        </p:nvSpPr>
        <p:spPr>
          <a:xfrm>
            <a:off x="837724" y="3907393"/>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Project Workflow</a:t>
            </a:r>
            <a:endParaRPr lang="en-US" sz="1850" dirty="0"/>
          </a:p>
        </p:txBody>
      </p:sp>
      <p:sp>
        <p:nvSpPr>
          <p:cNvPr id="7" name="Text 5"/>
          <p:cNvSpPr/>
          <p:nvPr/>
        </p:nvSpPr>
        <p:spPr>
          <a:xfrm>
            <a:off x="837724" y="4374118"/>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Exploratory Data Analysis</a:t>
            </a:r>
            <a:endParaRPr lang="en-US" sz="1850" dirty="0"/>
          </a:p>
        </p:txBody>
      </p:sp>
      <p:sp>
        <p:nvSpPr>
          <p:cNvPr id="8" name="Text 6"/>
          <p:cNvSpPr/>
          <p:nvPr/>
        </p:nvSpPr>
        <p:spPr>
          <a:xfrm>
            <a:off x="837724" y="4840843"/>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Key Insights</a:t>
            </a:r>
            <a:endParaRPr lang="en-US" sz="1850" dirty="0"/>
          </a:p>
        </p:txBody>
      </p:sp>
      <p:sp>
        <p:nvSpPr>
          <p:cNvPr id="9" name="Text 7"/>
          <p:cNvSpPr/>
          <p:nvPr/>
        </p:nvSpPr>
        <p:spPr>
          <a:xfrm>
            <a:off x="837724" y="5307568"/>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Recommendation</a:t>
            </a:r>
            <a:endParaRPr lang="en-US" sz="1850" dirty="0"/>
          </a:p>
        </p:txBody>
      </p:sp>
      <p:sp>
        <p:nvSpPr>
          <p:cNvPr id="10" name="Text 8"/>
          <p:cNvSpPr/>
          <p:nvPr/>
        </p:nvSpPr>
        <p:spPr>
          <a:xfrm>
            <a:off x="837724" y="5774293"/>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Dashboard Preview</a:t>
            </a:r>
            <a:endParaRPr lang="en-US" sz="1850" dirty="0"/>
          </a:p>
        </p:txBody>
      </p:sp>
      <p:pic>
        <p:nvPicPr>
          <p:cNvPr id="11" name="Image 0" descr="preencoded.png"/>
          <p:cNvPicPr>
            <a:picLocks noChangeAspect="1"/>
          </p:cNvPicPr>
          <p:nvPr/>
        </p:nvPicPr>
        <p:blipFill>
          <a:blip r:embed="rId3"/>
          <a:stretch>
            <a:fillRect/>
          </a:stretch>
        </p:blipFill>
        <p:spPr>
          <a:xfrm>
            <a:off x="7614761" y="1593771"/>
            <a:ext cx="5041940" cy="50419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37724" y="722233"/>
            <a:ext cx="11023878" cy="598408"/>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Average Order Value (AOV) Distribution</a:t>
            </a:r>
            <a:endParaRPr lang="en-US" sz="3750" dirty="0"/>
          </a:p>
        </p:txBody>
      </p:sp>
      <p:pic>
        <p:nvPicPr>
          <p:cNvPr id="3" name="Image 0" descr="preencoded.png"/>
          <p:cNvPicPr>
            <a:picLocks noChangeAspect="1"/>
          </p:cNvPicPr>
          <p:nvPr/>
        </p:nvPicPr>
        <p:blipFill>
          <a:blip r:embed="rId3"/>
          <a:stretch>
            <a:fillRect/>
          </a:stretch>
        </p:blipFill>
        <p:spPr>
          <a:xfrm>
            <a:off x="837724" y="1727478"/>
            <a:ext cx="10173653" cy="3294697"/>
          </a:xfrm>
          <a:prstGeom prst="rect">
            <a:avLst/>
          </a:prstGeom>
        </p:spPr>
      </p:pic>
      <p:sp>
        <p:nvSpPr>
          <p:cNvPr id="4" name="Text 1"/>
          <p:cNvSpPr/>
          <p:nvPr/>
        </p:nvSpPr>
        <p:spPr>
          <a:xfrm>
            <a:off x="837724" y="5327332"/>
            <a:ext cx="2872502" cy="359092"/>
          </a:xfrm>
          <a:prstGeom prst="rect">
            <a:avLst/>
          </a:prstGeom>
          <a:noFill/>
          <a:ln/>
        </p:spPr>
        <p:txBody>
          <a:bodyPr wrap="none" lIns="0" tIns="0" rIns="0" bIns="0" rtlCol="0" anchor="t"/>
          <a:lstStyle/>
          <a:p>
            <a:pPr marL="0" indent="0" algn="l">
              <a:lnSpc>
                <a:spcPts val="2800"/>
              </a:lnSpc>
              <a:buNone/>
            </a:pPr>
            <a:r>
              <a:rPr lang="en-US" sz="2250" dirty="0">
                <a:solidFill>
                  <a:srgbClr val="FFFFFF"/>
                </a:solidFill>
                <a:latin typeface="Unbounded" pitchFamily="34" charset="0"/>
                <a:ea typeface="Unbounded" pitchFamily="34" charset="-122"/>
                <a:cs typeface="Unbounded" pitchFamily="34" charset="-120"/>
              </a:rPr>
              <a:t>Insights</a:t>
            </a:r>
            <a:endParaRPr lang="en-US" sz="2250" dirty="0"/>
          </a:p>
        </p:txBody>
      </p:sp>
      <p:sp>
        <p:nvSpPr>
          <p:cNvPr id="5" name="Text 2"/>
          <p:cNvSpPr/>
          <p:nvPr/>
        </p:nvSpPr>
        <p:spPr>
          <a:xfrm>
            <a:off x="837724" y="5991582"/>
            <a:ext cx="12954952"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AD6DE"/>
                </a:solidFill>
                <a:latin typeface="Cabin" pitchFamily="34" charset="0"/>
                <a:ea typeface="Cabin" pitchFamily="34" charset="-122"/>
                <a:cs typeface="Cabin" pitchFamily="34" charset="-120"/>
              </a:rPr>
              <a:t>Low average order values are frequent.</a:t>
            </a:r>
            <a:endParaRPr lang="en-US" sz="1600" dirty="0"/>
          </a:p>
        </p:txBody>
      </p:sp>
      <p:sp>
        <p:nvSpPr>
          <p:cNvPr id="6" name="Text 3"/>
          <p:cNvSpPr/>
          <p:nvPr/>
        </p:nvSpPr>
        <p:spPr>
          <a:xfrm>
            <a:off x="837724" y="6388298"/>
            <a:ext cx="12954952"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AD6DE"/>
                </a:solidFill>
                <a:latin typeface="Cabin" pitchFamily="34" charset="0"/>
                <a:ea typeface="Cabin" pitchFamily="34" charset="-122"/>
                <a:cs typeface="Cabin" pitchFamily="34" charset="-120"/>
              </a:rPr>
              <a:t>Distribution is right-skewed (long tail of high-value orders).</a:t>
            </a:r>
            <a:endParaRPr lang="en-US" sz="1600" dirty="0"/>
          </a:p>
        </p:txBody>
      </p:sp>
      <p:sp>
        <p:nvSpPr>
          <p:cNvPr id="7" name="Text 4"/>
          <p:cNvSpPr/>
          <p:nvPr/>
        </p:nvSpPr>
        <p:spPr>
          <a:xfrm>
            <a:off x="837724" y="6785015"/>
            <a:ext cx="12954952"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AD6DE"/>
                </a:solidFill>
                <a:latin typeface="Cabin" pitchFamily="34" charset="0"/>
                <a:ea typeface="Cabin" pitchFamily="34" charset="-122"/>
                <a:cs typeface="Cabin" pitchFamily="34" charset="-120"/>
              </a:rPr>
              <a:t>Multiple order value clusters exist.</a:t>
            </a:r>
            <a:endParaRPr lang="en-US" sz="1600" dirty="0"/>
          </a:p>
        </p:txBody>
      </p:sp>
      <p:sp>
        <p:nvSpPr>
          <p:cNvPr id="8" name="Text 5"/>
          <p:cNvSpPr/>
          <p:nvPr/>
        </p:nvSpPr>
        <p:spPr>
          <a:xfrm>
            <a:off x="837724" y="7181731"/>
            <a:ext cx="12954952"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AD6DE"/>
                </a:solidFill>
                <a:latin typeface="Cabin" pitchFamily="34" charset="0"/>
                <a:ea typeface="Cabin" pitchFamily="34" charset="-122"/>
                <a:cs typeface="Cabin" pitchFamily="34" charset="-120"/>
              </a:rPr>
              <a:t>Higher order values are less common.</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7724" y="938093"/>
            <a:ext cx="12325231" cy="598408"/>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Top State Performance: Revenue vs. Orders</a:t>
            </a:r>
            <a:endParaRPr lang="en-US" sz="3750" dirty="0"/>
          </a:p>
        </p:txBody>
      </p:sp>
      <p:pic>
        <p:nvPicPr>
          <p:cNvPr id="3" name="Image 0" descr="preencoded.png"/>
          <p:cNvPicPr>
            <a:picLocks noChangeAspect="1"/>
          </p:cNvPicPr>
          <p:nvPr/>
        </p:nvPicPr>
        <p:blipFill>
          <a:blip r:embed="rId3"/>
          <a:stretch>
            <a:fillRect/>
          </a:stretch>
        </p:blipFill>
        <p:spPr>
          <a:xfrm>
            <a:off x="837724" y="1943338"/>
            <a:ext cx="9703118" cy="3349347"/>
          </a:xfrm>
          <a:prstGeom prst="rect">
            <a:avLst/>
          </a:prstGeom>
        </p:spPr>
      </p:pic>
      <p:pic>
        <p:nvPicPr>
          <p:cNvPr id="4" name="Image 1" descr="preencoded.png"/>
          <p:cNvPicPr>
            <a:picLocks noChangeAspect="1"/>
          </p:cNvPicPr>
          <p:nvPr/>
        </p:nvPicPr>
        <p:blipFill>
          <a:blip r:embed="rId4"/>
          <a:stretch>
            <a:fillRect/>
          </a:stretch>
        </p:blipFill>
        <p:spPr>
          <a:xfrm>
            <a:off x="837724" y="5750362"/>
            <a:ext cx="610314" cy="610314"/>
          </a:xfrm>
          <a:prstGeom prst="rect">
            <a:avLst/>
          </a:prstGeom>
        </p:spPr>
      </p:pic>
      <p:sp>
        <p:nvSpPr>
          <p:cNvPr id="5" name="Text 1"/>
          <p:cNvSpPr/>
          <p:nvPr/>
        </p:nvSpPr>
        <p:spPr>
          <a:xfrm>
            <a:off x="837724" y="6589514"/>
            <a:ext cx="2872502" cy="359092"/>
          </a:xfrm>
          <a:prstGeom prst="rect">
            <a:avLst/>
          </a:prstGeom>
          <a:noFill/>
          <a:ln/>
        </p:spPr>
        <p:txBody>
          <a:bodyPr wrap="none" lIns="0" tIns="0" rIns="0" bIns="0" rtlCol="0" anchor="t"/>
          <a:lstStyle/>
          <a:p>
            <a:pPr marL="0" indent="0" algn="l">
              <a:lnSpc>
                <a:spcPts val="2800"/>
              </a:lnSpc>
              <a:buNone/>
            </a:pPr>
            <a:r>
              <a:rPr lang="en-US" sz="2250" dirty="0">
                <a:solidFill>
                  <a:srgbClr val="FFFFFF"/>
                </a:solidFill>
                <a:latin typeface="Unbounded" pitchFamily="34" charset="0"/>
                <a:ea typeface="Unbounded" pitchFamily="34" charset="-122"/>
                <a:cs typeface="Unbounded" pitchFamily="34" charset="-120"/>
              </a:rPr>
              <a:t>Insights</a:t>
            </a:r>
            <a:endParaRPr lang="en-US" sz="2250" dirty="0"/>
          </a:p>
        </p:txBody>
      </p:sp>
      <p:sp>
        <p:nvSpPr>
          <p:cNvPr id="6" name="Text 2"/>
          <p:cNvSpPr/>
          <p:nvPr/>
        </p:nvSpPr>
        <p:spPr>
          <a:xfrm>
            <a:off x="7570946" y="5704642"/>
            <a:ext cx="6229350"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AD6DE"/>
                </a:solidFill>
                <a:latin typeface="Cabin" pitchFamily="34" charset="0"/>
                <a:ea typeface="Cabin" pitchFamily="34" charset="-122"/>
                <a:cs typeface="Cabin" pitchFamily="34" charset="-120"/>
              </a:rPr>
              <a:t>California tops revenue &amp; orders.</a:t>
            </a:r>
            <a:endParaRPr lang="en-US" sz="1600" dirty="0"/>
          </a:p>
        </p:txBody>
      </p:sp>
      <p:sp>
        <p:nvSpPr>
          <p:cNvPr id="7" name="Text 3"/>
          <p:cNvSpPr/>
          <p:nvPr/>
        </p:nvSpPr>
        <p:spPr>
          <a:xfrm>
            <a:off x="7570946" y="6101358"/>
            <a:ext cx="6229350"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AD6DE"/>
                </a:solidFill>
                <a:latin typeface="Cabin" pitchFamily="34" charset="0"/>
                <a:ea typeface="Cabin" pitchFamily="34" charset="-122"/>
                <a:cs typeface="Cabin" pitchFamily="34" charset="-120"/>
              </a:rPr>
              <a:t>IL, FL, TX: High in both.</a:t>
            </a:r>
            <a:endParaRPr lang="en-US" sz="1600" dirty="0"/>
          </a:p>
        </p:txBody>
      </p:sp>
      <p:sp>
        <p:nvSpPr>
          <p:cNvPr id="8" name="Text 4"/>
          <p:cNvSpPr/>
          <p:nvPr/>
        </p:nvSpPr>
        <p:spPr>
          <a:xfrm>
            <a:off x="7570946" y="6498074"/>
            <a:ext cx="6229350"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AD6DE"/>
                </a:solidFill>
                <a:latin typeface="Cabin" pitchFamily="34" charset="0"/>
                <a:ea typeface="Cabin" pitchFamily="34" charset="-122"/>
                <a:cs typeface="Cabin" pitchFamily="34" charset="-120"/>
              </a:rPr>
              <a:t>Revenue &amp; orders linked.</a:t>
            </a:r>
            <a:endParaRPr lang="en-US" sz="1600" dirty="0"/>
          </a:p>
        </p:txBody>
      </p:sp>
      <p:sp>
        <p:nvSpPr>
          <p:cNvPr id="9" name="Text 5"/>
          <p:cNvSpPr/>
          <p:nvPr/>
        </p:nvSpPr>
        <p:spPr>
          <a:xfrm>
            <a:off x="7570946" y="6894790"/>
            <a:ext cx="6229350"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AD6DE"/>
                </a:solidFill>
                <a:latin typeface="Cabin" pitchFamily="34" charset="0"/>
                <a:ea typeface="Cabin" pitchFamily="34" charset="-122"/>
                <a:cs typeface="Cabin" pitchFamily="34" charset="-120"/>
              </a:rPr>
              <a:t>Other top states: Lower contribution.</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37724" y="758666"/>
            <a:ext cx="9931956" cy="492681"/>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Unbounded" pitchFamily="34" charset="0"/>
                <a:ea typeface="Unbounded" pitchFamily="34" charset="-122"/>
                <a:cs typeface="Unbounded" pitchFamily="34" charset="-120"/>
              </a:rPr>
              <a:t>Top and Bottom 10 Customers by Revenue</a:t>
            </a:r>
            <a:endParaRPr lang="en-US" sz="3100" dirty="0"/>
          </a:p>
        </p:txBody>
      </p:sp>
      <p:pic>
        <p:nvPicPr>
          <p:cNvPr id="3" name="Image 0" descr="preencoded.png"/>
          <p:cNvPicPr>
            <a:picLocks noChangeAspect="1"/>
          </p:cNvPicPr>
          <p:nvPr/>
        </p:nvPicPr>
        <p:blipFill>
          <a:blip r:embed="rId3"/>
          <a:stretch>
            <a:fillRect/>
          </a:stretch>
        </p:blipFill>
        <p:spPr>
          <a:xfrm>
            <a:off x="837724" y="1586389"/>
            <a:ext cx="8409742" cy="3838337"/>
          </a:xfrm>
          <a:prstGeom prst="rect">
            <a:avLst/>
          </a:prstGeom>
        </p:spPr>
      </p:pic>
      <p:sp>
        <p:nvSpPr>
          <p:cNvPr id="4" name="Text 1"/>
          <p:cNvSpPr/>
          <p:nvPr/>
        </p:nvSpPr>
        <p:spPr>
          <a:xfrm>
            <a:off x="837724" y="5676067"/>
            <a:ext cx="2365534" cy="295632"/>
          </a:xfrm>
          <a:prstGeom prst="rect">
            <a:avLst/>
          </a:prstGeom>
          <a:noFill/>
          <a:ln/>
        </p:spPr>
        <p:txBody>
          <a:bodyPr wrap="none" lIns="0" tIns="0" rIns="0" bIns="0" rtlCol="0" anchor="t"/>
          <a:lstStyle/>
          <a:p>
            <a:pPr marL="0" indent="0" algn="l">
              <a:lnSpc>
                <a:spcPts val="2300"/>
              </a:lnSpc>
              <a:buNone/>
            </a:pPr>
            <a:r>
              <a:rPr lang="en-US" sz="1850" dirty="0">
                <a:solidFill>
                  <a:srgbClr val="FFFFFF"/>
                </a:solidFill>
                <a:latin typeface="Unbounded" pitchFamily="34" charset="0"/>
                <a:ea typeface="Unbounded" pitchFamily="34" charset="-122"/>
                <a:cs typeface="Unbounded" pitchFamily="34" charset="-120"/>
              </a:rPr>
              <a:t>Insights</a:t>
            </a:r>
            <a:endParaRPr lang="en-US" sz="1850" dirty="0"/>
          </a:p>
        </p:txBody>
      </p:sp>
      <p:sp>
        <p:nvSpPr>
          <p:cNvPr id="5" name="Text 2"/>
          <p:cNvSpPr/>
          <p:nvPr/>
        </p:nvSpPr>
        <p:spPr>
          <a:xfrm>
            <a:off x="837724" y="6223040"/>
            <a:ext cx="12954952"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CAD6DE"/>
                </a:solidFill>
                <a:latin typeface="Cabin" pitchFamily="34" charset="0"/>
                <a:ea typeface="Cabin" pitchFamily="34" charset="-122"/>
                <a:cs typeface="Cabin" pitchFamily="34" charset="-120"/>
              </a:rPr>
              <a:t>Aibox Company leads significantly as the top revenue generator.</a:t>
            </a:r>
            <a:endParaRPr lang="en-US" sz="1300" dirty="0"/>
          </a:p>
        </p:txBody>
      </p:sp>
      <p:sp>
        <p:nvSpPr>
          <p:cNvPr id="6" name="Text 3"/>
          <p:cNvSpPr/>
          <p:nvPr/>
        </p:nvSpPr>
        <p:spPr>
          <a:xfrm>
            <a:off x="837724" y="6549628"/>
            <a:ext cx="12954952"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CAD6DE"/>
                </a:solidFill>
                <a:latin typeface="Cabin" pitchFamily="34" charset="0"/>
                <a:ea typeface="Cabin" pitchFamily="34" charset="-122"/>
                <a:cs typeface="Cabin" pitchFamily="34" charset="-120"/>
              </a:rPr>
              <a:t>Bottom 10 customers generate substantially less revenue (around $4-5M).</a:t>
            </a:r>
            <a:endParaRPr lang="en-US" sz="1300" dirty="0"/>
          </a:p>
        </p:txBody>
      </p:sp>
      <p:sp>
        <p:nvSpPr>
          <p:cNvPr id="7" name="Text 4"/>
          <p:cNvSpPr/>
          <p:nvPr/>
        </p:nvSpPr>
        <p:spPr>
          <a:xfrm>
            <a:off x="837724" y="6876217"/>
            <a:ext cx="12954952"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CAD6DE"/>
                </a:solidFill>
                <a:latin typeface="Cabin" pitchFamily="34" charset="0"/>
                <a:ea typeface="Cabin" pitchFamily="34" charset="-122"/>
                <a:cs typeface="Cabin" pitchFamily="34" charset="-120"/>
              </a:rPr>
              <a:t>Revenue concentration: Top customers drive a disproportionate share.</a:t>
            </a:r>
            <a:endParaRPr lang="en-US" sz="1300" dirty="0"/>
          </a:p>
        </p:txBody>
      </p:sp>
      <p:sp>
        <p:nvSpPr>
          <p:cNvPr id="8" name="Text 5"/>
          <p:cNvSpPr/>
          <p:nvPr/>
        </p:nvSpPr>
        <p:spPr>
          <a:xfrm>
            <a:off x="837724" y="7202805"/>
            <a:ext cx="12954952" cy="26801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CAD6DE"/>
                </a:solidFill>
                <a:latin typeface="Cabin" pitchFamily="34" charset="0"/>
                <a:ea typeface="Cabin" pitchFamily="34" charset="-122"/>
                <a:cs typeface="Cabin" pitchFamily="34" charset="-120"/>
              </a:rPr>
              <a:t>Large gap: Exists between the revenue of top and bottom tier customers.</a:t>
            </a:r>
            <a:endParaRPr lang="en-US" sz="13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837724" y="997625"/>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Customer Segmentation: Revenue vs. Profit Margin</a:t>
            </a:r>
            <a:endParaRPr lang="en-US" sz="4400" dirty="0"/>
          </a:p>
        </p:txBody>
      </p:sp>
      <p:pic>
        <p:nvPicPr>
          <p:cNvPr id="3" name="Image 0" descr="preencoded.png"/>
          <p:cNvPicPr>
            <a:picLocks noChangeAspect="1"/>
          </p:cNvPicPr>
          <p:nvPr/>
        </p:nvPicPr>
        <p:blipFill>
          <a:blip r:embed="rId3"/>
          <a:stretch>
            <a:fillRect/>
          </a:stretch>
        </p:blipFill>
        <p:spPr>
          <a:xfrm>
            <a:off x="837724" y="3033832"/>
            <a:ext cx="6185535" cy="3590806"/>
          </a:xfrm>
          <a:prstGeom prst="rect">
            <a:avLst/>
          </a:prstGeom>
        </p:spPr>
      </p:pic>
      <p:sp>
        <p:nvSpPr>
          <p:cNvPr id="4" name="Text 1"/>
          <p:cNvSpPr/>
          <p:nvPr/>
        </p:nvSpPr>
        <p:spPr>
          <a:xfrm>
            <a:off x="7614761" y="3003947"/>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Unbounded" pitchFamily="34" charset="0"/>
                <a:ea typeface="Unbounded" pitchFamily="34" charset="-122"/>
                <a:cs typeface="Unbounded" pitchFamily="34" charset="-120"/>
              </a:rPr>
              <a:t>Insights</a:t>
            </a:r>
            <a:endParaRPr lang="en-US" sz="2650" dirty="0"/>
          </a:p>
        </p:txBody>
      </p:sp>
      <p:pic>
        <p:nvPicPr>
          <p:cNvPr id="5" name="Image 1" descr="preencoded.png"/>
          <p:cNvPicPr>
            <a:picLocks noChangeAspect="1"/>
          </p:cNvPicPr>
          <p:nvPr/>
        </p:nvPicPr>
        <p:blipFill>
          <a:blip r:embed="rId4"/>
          <a:stretch>
            <a:fillRect/>
          </a:stretch>
        </p:blipFill>
        <p:spPr>
          <a:xfrm>
            <a:off x="7614761" y="3695462"/>
            <a:ext cx="718066" cy="718066"/>
          </a:xfrm>
          <a:prstGeom prst="rect">
            <a:avLst/>
          </a:prstGeom>
        </p:spPr>
      </p:pic>
      <p:sp>
        <p:nvSpPr>
          <p:cNvPr id="6" name="Text 2"/>
          <p:cNvSpPr/>
          <p:nvPr/>
        </p:nvSpPr>
        <p:spPr>
          <a:xfrm>
            <a:off x="7614761" y="4682728"/>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Those Uniform 35–40 % margins confirm strong, consistent pricing and cost control.</a:t>
            </a:r>
            <a:endParaRPr lang="en-US" sz="1850" dirty="0"/>
          </a:p>
        </p:txBody>
      </p:sp>
      <p:sp>
        <p:nvSpPr>
          <p:cNvPr id="7" name="Text 3"/>
          <p:cNvSpPr/>
          <p:nvPr/>
        </p:nvSpPr>
        <p:spPr>
          <a:xfrm>
            <a:off x="7614761" y="5532477"/>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&gt;$10 M clients with &lt;36 % margins reveal discounting hotspots—re evaluate large-account terms.</a:t>
            </a:r>
            <a:endParaRPr lang="en-US" sz="1850" dirty="0"/>
          </a:p>
        </p:txBody>
      </p:sp>
      <p:sp>
        <p:nvSpPr>
          <p:cNvPr id="8" name="Text 4"/>
          <p:cNvSpPr/>
          <p:nvPr/>
        </p:nvSpPr>
        <p:spPr>
          <a:xfrm>
            <a:off x="7614761" y="6382226"/>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$6–9 M clients with &gt;40 % margins are high-value candidates for targeted upsell.</a:t>
            </a:r>
            <a:endParaRPr lang="en-US" sz="1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37724" y="749737"/>
            <a:ext cx="12954952" cy="1337548"/>
          </a:xfrm>
          <a:prstGeom prst="rect">
            <a:avLst/>
          </a:prstGeom>
          <a:noFill/>
          <a:ln/>
        </p:spPr>
        <p:txBody>
          <a:bodyPr wrap="square" lIns="0" tIns="0" rIns="0" bIns="0" rtlCol="0" anchor="t"/>
          <a:lstStyle/>
          <a:p>
            <a:pPr marL="0" indent="0" algn="l">
              <a:lnSpc>
                <a:spcPts val="5250"/>
              </a:lnSpc>
              <a:buNone/>
            </a:pPr>
            <a:r>
              <a:rPr lang="en-US" sz="4200" dirty="0">
                <a:solidFill>
                  <a:srgbClr val="FFFFFF"/>
                </a:solidFill>
                <a:latin typeface="Unbounded" pitchFamily="34" charset="0"/>
                <a:ea typeface="Unbounded" pitchFamily="34" charset="-122"/>
                <a:cs typeface="Unbounded" pitchFamily="34" charset="-120"/>
              </a:rPr>
              <a:t>Correlation Heatmap of Numeric Features</a:t>
            </a:r>
            <a:endParaRPr lang="en-US" sz="4200" dirty="0"/>
          </a:p>
        </p:txBody>
      </p:sp>
      <p:pic>
        <p:nvPicPr>
          <p:cNvPr id="3" name="Image 0" descr="preencoded.png"/>
          <p:cNvPicPr>
            <a:picLocks noChangeAspect="1"/>
          </p:cNvPicPr>
          <p:nvPr/>
        </p:nvPicPr>
        <p:blipFill>
          <a:blip r:embed="rId3"/>
          <a:stretch>
            <a:fillRect/>
          </a:stretch>
        </p:blipFill>
        <p:spPr>
          <a:xfrm>
            <a:off x="837724" y="2684145"/>
            <a:ext cx="5890022" cy="3774638"/>
          </a:xfrm>
          <a:prstGeom prst="rect">
            <a:avLst/>
          </a:prstGeom>
        </p:spPr>
      </p:pic>
      <p:sp>
        <p:nvSpPr>
          <p:cNvPr id="4" name="Text 1"/>
          <p:cNvSpPr/>
          <p:nvPr/>
        </p:nvSpPr>
        <p:spPr>
          <a:xfrm>
            <a:off x="7600236" y="2655808"/>
            <a:ext cx="3210520" cy="401360"/>
          </a:xfrm>
          <a:prstGeom prst="rect">
            <a:avLst/>
          </a:prstGeom>
          <a:noFill/>
          <a:ln/>
        </p:spPr>
        <p:txBody>
          <a:bodyPr wrap="none" lIns="0" tIns="0" rIns="0" bIns="0" rtlCol="0" anchor="t"/>
          <a:lstStyle/>
          <a:p>
            <a:pPr marL="0" indent="0" algn="l">
              <a:lnSpc>
                <a:spcPts val="3150"/>
              </a:lnSpc>
              <a:buNone/>
            </a:pPr>
            <a:r>
              <a:rPr lang="en-US" sz="2500" dirty="0">
                <a:solidFill>
                  <a:srgbClr val="FFFFFF"/>
                </a:solidFill>
                <a:latin typeface="Unbounded" pitchFamily="34" charset="0"/>
                <a:ea typeface="Unbounded" pitchFamily="34" charset="-122"/>
                <a:cs typeface="Unbounded" pitchFamily="34" charset="-120"/>
              </a:rPr>
              <a:t>Insights</a:t>
            </a:r>
            <a:endParaRPr lang="en-US" sz="2500" dirty="0"/>
          </a:p>
        </p:txBody>
      </p:sp>
      <p:pic>
        <p:nvPicPr>
          <p:cNvPr id="5" name="Image 1" descr="preencoded.png"/>
          <p:cNvPicPr>
            <a:picLocks noChangeAspect="1"/>
          </p:cNvPicPr>
          <p:nvPr/>
        </p:nvPicPr>
        <p:blipFill>
          <a:blip r:embed="rId4"/>
          <a:stretch>
            <a:fillRect/>
          </a:stretch>
        </p:blipFill>
        <p:spPr>
          <a:xfrm>
            <a:off x="7600236" y="3312914"/>
            <a:ext cx="682228" cy="682228"/>
          </a:xfrm>
          <a:prstGeom prst="rect">
            <a:avLst/>
          </a:prstGeom>
        </p:spPr>
      </p:pic>
      <p:sp>
        <p:nvSpPr>
          <p:cNvPr id="6" name="Text 2"/>
          <p:cNvSpPr/>
          <p:nvPr/>
        </p:nvSpPr>
        <p:spPr>
          <a:xfrm>
            <a:off x="7600236" y="4250888"/>
            <a:ext cx="6200061" cy="7277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Unit price is the primary driver, showing very strong correlations with cost (0.94), revenue (0.91) and profit (0.79).</a:t>
            </a:r>
            <a:endParaRPr lang="en-US" sz="1750" dirty="0"/>
          </a:p>
        </p:txBody>
      </p:sp>
      <p:sp>
        <p:nvSpPr>
          <p:cNvPr id="7" name="Text 3"/>
          <p:cNvSpPr/>
          <p:nvPr/>
        </p:nvSpPr>
        <p:spPr>
          <a:xfrm>
            <a:off x="7600236" y="5058132"/>
            <a:ext cx="6200061" cy="7277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Revenue &amp; profit maintain a high link (0.87), underscoring direct profitability gains.</a:t>
            </a:r>
            <a:endParaRPr lang="en-US" sz="1750" dirty="0"/>
          </a:p>
        </p:txBody>
      </p:sp>
      <p:sp>
        <p:nvSpPr>
          <p:cNvPr id="8" name="Text 4"/>
          <p:cNvSpPr/>
          <p:nvPr/>
        </p:nvSpPr>
        <p:spPr>
          <a:xfrm>
            <a:off x="7600236" y="5865376"/>
            <a:ext cx="6200061" cy="7277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Quantity's impact is minimal (≤ 0.34 vs. financials), indicating volume plays a secondary role.</a:t>
            </a:r>
            <a:endParaRPr lang="en-US" sz="1750" dirty="0"/>
          </a:p>
        </p:txBody>
      </p:sp>
      <p:sp>
        <p:nvSpPr>
          <p:cNvPr id="9" name="Text 5"/>
          <p:cNvSpPr/>
          <p:nvPr/>
        </p:nvSpPr>
        <p:spPr>
          <a:xfrm>
            <a:off x="7600236" y="6672620"/>
            <a:ext cx="6200061" cy="7277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AD6DE"/>
                </a:solidFill>
                <a:latin typeface="Cabin" pitchFamily="34" charset="0"/>
                <a:ea typeface="Cabin" pitchFamily="34" charset="-122"/>
                <a:cs typeface="Cabin" pitchFamily="34" charset="-120"/>
              </a:rPr>
              <a:t>Cost vs. profit correlation (0.58) is moderate, suggesting margin improvement focus should center on pricing.</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6176" y="656987"/>
            <a:ext cx="12310110" cy="692610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37724" y="1837492"/>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Key Insights</a:t>
            </a:r>
            <a:endParaRPr lang="en-US" sz="4400" dirty="0"/>
          </a:p>
        </p:txBody>
      </p:sp>
      <p:pic>
        <p:nvPicPr>
          <p:cNvPr id="3" name="Image 0" descr="preencoded.png"/>
          <p:cNvPicPr>
            <a:picLocks noChangeAspect="1"/>
          </p:cNvPicPr>
          <p:nvPr/>
        </p:nvPicPr>
        <p:blipFill>
          <a:blip r:embed="rId3"/>
          <a:stretch>
            <a:fillRect/>
          </a:stretch>
        </p:blipFill>
        <p:spPr>
          <a:xfrm>
            <a:off x="837724" y="3020258"/>
            <a:ext cx="852726" cy="852726"/>
          </a:xfrm>
          <a:prstGeom prst="rect">
            <a:avLst/>
          </a:prstGeom>
        </p:spPr>
      </p:pic>
      <p:sp>
        <p:nvSpPr>
          <p:cNvPr id="4" name="Text 1"/>
          <p:cNvSpPr/>
          <p:nvPr/>
        </p:nvSpPr>
        <p:spPr>
          <a:xfrm>
            <a:off x="837724" y="414218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Pronounced Seasonality: January revenues average $124 M, dipping to $95 M in April.</a:t>
            </a:r>
            <a:endParaRPr lang="en-US" sz="1850" dirty="0"/>
          </a:p>
        </p:txBody>
      </p:sp>
      <p:sp>
        <p:nvSpPr>
          <p:cNvPr id="5" name="Text 2"/>
          <p:cNvSpPr/>
          <p:nvPr/>
        </p:nvSpPr>
        <p:spPr>
          <a:xfrm>
            <a:off x="837724" y="460890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SKU Concentration: Products 26 &amp; 25 together drive ~25 % of total sales.</a:t>
            </a:r>
            <a:endParaRPr lang="en-US" sz="1850" dirty="0"/>
          </a:p>
        </p:txBody>
      </p:sp>
      <p:sp>
        <p:nvSpPr>
          <p:cNvPr id="6" name="Text 3"/>
          <p:cNvSpPr/>
          <p:nvPr/>
        </p:nvSpPr>
        <p:spPr>
          <a:xfrm>
            <a:off x="837724" y="507563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Channel Trade-Off: Wholesale captures 54 % of volume; Export leads with ~38 % average margin.</a:t>
            </a:r>
            <a:endParaRPr lang="en-US" sz="1850" dirty="0"/>
          </a:p>
        </p:txBody>
      </p:sp>
      <p:sp>
        <p:nvSpPr>
          <p:cNvPr id="7" name="Text 4"/>
          <p:cNvSpPr/>
          <p:nvPr/>
        </p:nvSpPr>
        <p:spPr>
          <a:xfrm>
            <a:off x="837724" y="554235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Geographic Dominance: California alone logs 7.6K orders ($230 M); the West region shows the largest swings.</a:t>
            </a:r>
            <a:endParaRPr lang="en-US" sz="1850" dirty="0"/>
          </a:p>
        </p:txBody>
      </p:sp>
      <p:sp>
        <p:nvSpPr>
          <p:cNvPr id="8" name="Text 5"/>
          <p:cNvSpPr/>
          <p:nvPr/>
        </p:nvSpPr>
        <p:spPr>
          <a:xfrm>
            <a:off x="837724" y="600908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Aibox Company and State Ltd are the most valuable customers in terms of Revenue.</a:t>
            </a:r>
            <a:endParaRPr lang="en-US" sz="18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6176" y="656987"/>
            <a:ext cx="12310110" cy="692610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37724" y="1957149"/>
            <a:ext cx="638806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Recommendations</a:t>
            </a:r>
            <a:endParaRPr lang="en-US" sz="4400" dirty="0"/>
          </a:p>
        </p:txBody>
      </p:sp>
      <p:pic>
        <p:nvPicPr>
          <p:cNvPr id="3" name="Image 0" descr="preencoded.png"/>
          <p:cNvPicPr>
            <a:picLocks noChangeAspect="1"/>
          </p:cNvPicPr>
          <p:nvPr/>
        </p:nvPicPr>
        <p:blipFill>
          <a:blip r:embed="rId3"/>
          <a:stretch>
            <a:fillRect/>
          </a:stretch>
        </p:blipFill>
        <p:spPr>
          <a:xfrm>
            <a:off x="837724" y="3139916"/>
            <a:ext cx="613410" cy="613410"/>
          </a:xfrm>
          <a:prstGeom prst="rect">
            <a:avLst/>
          </a:prstGeom>
        </p:spPr>
      </p:pic>
      <p:sp>
        <p:nvSpPr>
          <p:cNvPr id="4" name="Text 1"/>
          <p:cNvSpPr/>
          <p:nvPr/>
        </p:nvSpPr>
        <p:spPr>
          <a:xfrm>
            <a:off x="837724" y="402252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Seasonal Promotions: Launch recovery campaigns in April and amplify January offers to smooth revenue swings.</a:t>
            </a:r>
            <a:endParaRPr lang="en-US" sz="1850" dirty="0"/>
          </a:p>
        </p:txBody>
      </p:sp>
      <p:sp>
        <p:nvSpPr>
          <p:cNvPr id="5" name="Text 2"/>
          <p:cNvSpPr/>
          <p:nvPr/>
        </p:nvSpPr>
        <p:spPr>
          <a:xfrm>
            <a:off x="837724" y="448925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SKU Optimization: Double down on top products 26 &amp; 25 and re-evaluate pricing or phase out low-margin SKUs.</a:t>
            </a:r>
            <a:endParaRPr lang="en-US" sz="1850" dirty="0"/>
          </a:p>
        </p:txBody>
      </p:sp>
      <p:sp>
        <p:nvSpPr>
          <p:cNvPr id="6" name="Text 3"/>
          <p:cNvSpPr/>
          <p:nvPr/>
        </p:nvSpPr>
        <p:spPr>
          <a:xfrm>
            <a:off x="837724" y="495597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Channel Expansion: Incentivize Export partnerships for high margins and introduce volume deals in Wholesale.</a:t>
            </a:r>
            <a:endParaRPr lang="en-US" sz="1850" dirty="0"/>
          </a:p>
        </p:txBody>
      </p:sp>
      <p:sp>
        <p:nvSpPr>
          <p:cNvPr id="7" name="Text 4"/>
          <p:cNvSpPr/>
          <p:nvPr/>
        </p:nvSpPr>
        <p:spPr>
          <a:xfrm>
            <a:off x="837724" y="5422702"/>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Regional Investment: Replicate California's success in other regions and boost marketing in the Northeast &amp; Midwest.</a:t>
            </a:r>
            <a:endParaRPr lang="en-US" sz="1850" dirty="0"/>
          </a:p>
        </p:txBody>
      </p:sp>
      <p:sp>
        <p:nvSpPr>
          <p:cNvPr id="8" name="Text 5"/>
          <p:cNvSpPr/>
          <p:nvPr/>
        </p:nvSpPr>
        <p:spPr>
          <a:xfrm>
            <a:off x="837724" y="5889427"/>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Margin Monitoring: Flag orders below 80 % margin and analyse cost drivers to uplift underperforming segments.</a:t>
            </a:r>
            <a:endParaRPr lang="en-US" sz="18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6176" y="656987"/>
            <a:ext cx="12310110" cy="69261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6176" y="656987"/>
            <a:ext cx="12310110" cy="692610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837724" y="735806"/>
            <a:ext cx="5179814"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Page 1 - Home Page</a:t>
            </a:r>
            <a:endParaRPr lang="en-US" sz="3500" dirty="0"/>
          </a:p>
        </p:txBody>
      </p:sp>
      <p:pic>
        <p:nvPicPr>
          <p:cNvPr id="3" name="Image 0" descr="preencoded.png"/>
          <p:cNvPicPr>
            <a:picLocks noChangeAspect="1"/>
          </p:cNvPicPr>
          <p:nvPr/>
        </p:nvPicPr>
        <p:blipFill>
          <a:blip r:embed="rId3"/>
          <a:stretch>
            <a:fillRect/>
          </a:stretch>
        </p:blipFill>
        <p:spPr>
          <a:xfrm>
            <a:off x="837724" y="1681996"/>
            <a:ext cx="10363914" cy="581167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837724" y="713184"/>
            <a:ext cx="8929926" cy="598408"/>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Page 1 - Performance Summary</a:t>
            </a:r>
            <a:endParaRPr lang="en-US" sz="3750" dirty="0"/>
          </a:p>
        </p:txBody>
      </p:sp>
      <p:pic>
        <p:nvPicPr>
          <p:cNvPr id="3" name="Image 0" descr="preencoded.png"/>
          <p:cNvPicPr>
            <a:picLocks noChangeAspect="1"/>
          </p:cNvPicPr>
          <p:nvPr/>
        </p:nvPicPr>
        <p:blipFill>
          <a:blip r:embed="rId3"/>
          <a:stretch>
            <a:fillRect/>
          </a:stretch>
        </p:blipFill>
        <p:spPr>
          <a:xfrm>
            <a:off x="837724" y="1718429"/>
            <a:ext cx="10351651" cy="57978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837724" y="714137"/>
            <a:ext cx="8902065"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Page 2 - Customer Segmentation</a:t>
            </a:r>
            <a:endParaRPr lang="en-US" sz="3500" dirty="0"/>
          </a:p>
        </p:txBody>
      </p:sp>
      <p:pic>
        <p:nvPicPr>
          <p:cNvPr id="3" name="Image 0" descr="preencoded.png"/>
          <p:cNvPicPr>
            <a:picLocks noChangeAspect="1"/>
          </p:cNvPicPr>
          <p:nvPr/>
        </p:nvPicPr>
        <p:blipFill>
          <a:blip r:embed="rId3"/>
          <a:stretch>
            <a:fillRect/>
          </a:stretch>
        </p:blipFill>
        <p:spPr>
          <a:xfrm>
            <a:off x="837724" y="1660327"/>
            <a:ext cx="10363914" cy="585513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837724" y="744379"/>
            <a:ext cx="7341513"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Page 3 - Revenue Scenarios</a:t>
            </a:r>
            <a:endParaRPr lang="en-US" sz="3500" dirty="0"/>
          </a:p>
        </p:txBody>
      </p:sp>
      <p:pic>
        <p:nvPicPr>
          <p:cNvPr id="3" name="Image 0" descr="preencoded.png"/>
          <p:cNvPicPr>
            <a:picLocks noChangeAspect="1"/>
          </p:cNvPicPr>
          <p:nvPr/>
        </p:nvPicPr>
        <p:blipFill>
          <a:blip r:embed="rId3"/>
          <a:stretch>
            <a:fillRect/>
          </a:stretch>
        </p:blipFill>
        <p:spPr>
          <a:xfrm>
            <a:off x="837724" y="1690568"/>
            <a:ext cx="10363914" cy="579465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6176" y="656987"/>
            <a:ext cx="12310110" cy="692610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837724" y="2438876"/>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Conclusions</a:t>
            </a:r>
            <a:endParaRPr lang="en-US" sz="4400" dirty="0"/>
          </a:p>
        </p:txBody>
      </p:sp>
      <p:pic>
        <p:nvPicPr>
          <p:cNvPr id="3" name="Image 0" descr="preencoded.png"/>
          <p:cNvPicPr>
            <a:picLocks noChangeAspect="1"/>
          </p:cNvPicPr>
          <p:nvPr/>
        </p:nvPicPr>
        <p:blipFill>
          <a:blip r:embed="rId3"/>
          <a:stretch>
            <a:fillRect/>
          </a:stretch>
        </p:blipFill>
        <p:spPr>
          <a:xfrm>
            <a:off x="837724" y="3621643"/>
            <a:ext cx="583406" cy="583406"/>
          </a:xfrm>
          <a:prstGeom prst="rect">
            <a:avLst/>
          </a:prstGeom>
        </p:spPr>
      </p:pic>
      <p:sp>
        <p:nvSpPr>
          <p:cNvPr id="4" name="Text 1"/>
          <p:cNvSpPr/>
          <p:nvPr/>
        </p:nvSpPr>
        <p:spPr>
          <a:xfrm>
            <a:off x="837724" y="4474250"/>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Completed end-to-end EDA and interactive Power BI dashboard, surfacing seasonality, SKU, channel &amp; regional insights.</a:t>
            </a:r>
            <a:endParaRPr lang="en-US" sz="1850" dirty="0"/>
          </a:p>
        </p:txBody>
      </p:sp>
      <p:sp>
        <p:nvSpPr>
          <p:cNvPr id="5" name="Text 2"/>
          <p:cNvSpPr/>
          <p:nvPr/>
        </p:nvSpPr>
        <p:spPr>
          <a:xfrm>
            <a:off x="837724" y="4940975"/>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Insights inform sales policies and operational planning (store &amp; warehouse prep aligned with annual trends).</a:t>
            </a:r>
            <a:endParaRPr lang="en-US" sz="1850" dirty="0"/>
          </a:p>
        </p:txBody>
      </p:sp>
      <p:sp>
        <p:nvSpPr>
          <p:cNvPr id="6" name="Text 3"/>
          <p:cNvSpPr/>
          <p:nvPr/>
        </p:nvSpPr>
        <p:spPr>
          <a:xfrm>
            <a:off x="837724" y="5407700"/>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Stakeholders can self-serve real-time analysis and confidently onboard new datasets for additional use cases.</a:t>
            </a:r>
            <a:endParaRPr lang="en-US" sz="18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837724" y="1310045"/>
            <a:ext cx="7772757" cy="971550"/>
          </a:xfrm>
          <a:prstGeom prst="rect">
            <a:avLst/>
          </a:prstGeom>
          <a:noFill/>
          <a:ln/>
        </p:spPr>
        <p:txBody>
          <a:bodyPr wrap="none" lIns="0" tIns="0" rIns="0" bIns="0" rtlCol="0" anchor="t"/>
          <a:lstStyle/>
          <a:p>
            <a:pPr marL="0" indent="0" algn="l">
              <a:lnSpc>
                <a:spcPts val="7650"/>
              </a:lnSpc>
              <a:buNone/>
            </a:pPr>
            <a:r>
              <a:rPr lang="en-US" sz="6100" dirty="0">
                <a:solidFill>
                  <a:srgbClr val="FFFFFF"/>
                </a:solidFill>
                <a:latin typeface="Unbounded" pitchFamily="34" charset="0"/>
                <a:ea typeface="Unbounded" pitchFamily="34" charset="-122"/>
                <a:cs typeface="Unbounded" pitchFamily="34" charset="-120"/>
              </a:rPr>
              <a:t>Thank You</a:t>
            </a:r>
            <a:endParaRPr lang="en-US" sz="6100" dirty="0"/>
          </a:p>
        </p:txBody>
      </p:sp>
      <p:pic>
        <p:nvPicPr>
          <p:cNvPr id="3" name="Image 0" descr="preencoded.png"/>
          <p:cNvPicPr>
            <a:picLocks noChangeAspect="1"/>
          </p:cNvPicPr>
          <p:nvPr/>
        </p:nvPicPr>
        <p:blipFill>
          <a:blip r:embed="rId3"/>
          <a:stretch>
            <a:fillRect/>
          </a:stretch>
        </p:blipFill>
        <p:spPr>
          <a:xfrm>
            <a:off x="837724" y="2760345"/>
            <a:ext cx="4159210" cy="41592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649968"/>
            <a:ext cx="6609398"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Problem Statement</a:t>
            </a:r>
            <a:endParaRPr lang="en-US" sz="4400" dirty="0"/>
          </a:p>
        </p:txBody>
      </p:sp>
      <p:sp>
        <p:nvSpPr>
          <p:cNvPr id="3" name="Text 1"/>
          <p:cNvSpPr/>
          <p:nvPr/>
        </p:nvSpPr>
        <p:spPr>
          <a:xfrm>
            <a:off x="837724" y="2832735"/>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US" sz="1850" dirty="0"/>
          </a:p>
        </p:txBody>
      </p:sp>
      <p:sp>
        <p:nvSpPr>
          <p:cNvPr id="4" name="Text 2"/>
          <p:cNvSpPr/>
          <p:nvPr/>
        </p:nvSpPr>
        <p:spPr>
          <a:xfrm>
            <a:off x="837724" y="4340781"/>
            <a:ext cx="8318659"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What's the Business Question?</a:t>
            </a:r>
            <a:endParaRPr lang="en-US" sz="3500" dirty="0"/>
          </a:p>
        </p:txBody>
      </p:sp>
      <p:sp>
        <p:nvSpPr>
          <p:cNvPr id="5" name="Text 3"/>
          <p:cNvSpPr/>
          <p:nvPr/>
        </p:nvSpPr>
        <p:spPr>
          <a:xfrm>
            <a:off x="837724" y="526303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Inconsistent revenue and profit performance across U.S. regions</a:t>
            </a:r>
            <a:endParaRPr lang="en-US" sz="1850" dirty="0"/>
          </a:p>
        </p:txBody>
      </p:sp>
      <p:sp>
        <p:nvSpPr>
          <p:cNvPr id="6" name="Text 4"/>
          <p:cNvSpPr/>
          <p:nvPr/>
        </p:nvSpPr>
        <p:spPr>
          <a:xfrm>
            <a:off x="837724" y="572976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Lack of visibility into seasonal swings, top SKUs, and channel profitability</a:t>
            </a:r>
            <a:endParaRPr lang="en-US" sz="1850" dirty="0"/>
          </a:p>
        </p:txBody>
      </p:sp>
      <p:sp>
        <p:nvSpPr>
          <p:cNvPr id="7" name="Text 5"/>
          <p:cNvSpPr/>
          <p:nvPr/>
        </p:nvSpPr>
        <p:spPr>
          <a:xfrm>
            <a:off x="837724" y="619648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Goal: Leverage 5 years of historical data to pinpoint growth levers and optimize strategy</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6176" y="656987"/>
            <a:ext cx="12310110" cy="69261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333744"/>
            <a:ext cx="8385810"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Approach – Two phase solution</a:t>
            </a:r>
            <a:endParaRPr lang="en-US" sz="3500" dirty="0"/>
          </a:p>
        </p:txBody>
      </p:sp>
      <p:sp>
        <p:nvSpPr>
          <p:cNvPr id="3" name="Text 1"/>
          <p:cNvSpPr/>
          <p:nvPr/>
        </p:nvSpPr>
        <p:spPr>
          <a:xfrm>
            <a:off x="837724" y="3495318"/>
            <a:ext cx="5508546" cy="844629"/>
          </a:xfrm>
          <a:prstGeom prst="rect">
            <a:avLst/>
          </a:prstGeom>
          <a:noFill/>
          <a:ln/>
        </p:spPr>
        <p:txBody>
          <a:bodyPr wrap="square" lIns="0" tIns="0" rIns="0" bIns="0" rtlCol="0" anchor="t"/>
          <a:lstStyle/>
          <a:p>
            <a:pPr marL="0" indent="0" algn="l">
              <a:lnSpc>
                <a:spcPts val="3300"/>
              </a:lnSpc>
              <a:buNone/>
            </a:pPr>
            <a:r>
              <a:rPr lang="en-US" sz="2650" dirty="0">
                <a:solidFill>
                  <a:srgbClr val="FFFFFF"/>
                </a:solidFill>
                <a:latin typeface="Unbounded" pitchFamily="34" charset="0"/>
                <a:ea typeface="Unbounded" pitchFamily="34" charset="-122"/>
                <a:cs typeface="Unbounded" pitchFamily="34" charset="-120"/>
              </a:rPr>
              <a:t>1. Exploratory Data Analysis</a:t>
            </a:r>
            <a:endParaRPr lang="en-US" sz="2650" dirty="0"/>
          </a:p>
        </p:txBody>
      </p:sp>
      <p:sp>
        <p:nvSpPr>
          <p:cNvPr id="4" name="Text 2"/>
          <p:cNvSpPr/>
          <p:nvPr/>
        </p:nvSpPr>
        <p:spPr>
          <a:xfrm>
            <a:off x="837724" y="4579263"/>
            <a:ext cx="5508546"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Dive into historical sales, margins, products, channels, regions</a:t>
            </a:r>
            <a:endParaRPr lang="en-US" sz="1850" dirty="0"/>
          </a:p>
        </p:txBody>
      </p:sp>
      <p:sp>
        <p:nvSpPr>
          <p:cNvPr id="5" name="Text 3"/>
          <p:cNvSpPr/>
          <p:nvPr/>
        </p:nvSpPr>
        <p:spPr>
          <a:xfrm>
            <a:off x="837724" y="5429012"/>
            <a:ext cx="550854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Surface trend, outliers &amp; relationships</a:t>
            </a:r>
            <a:endParaRPr lang="en-US" sz="1850" dirty="0"/>
          </a:p>
        </p:txBody>
      </p:sp>
      <p:pic>
        <p:nvPicPr>
          <p:cNvPr id="6" name="Image 0" descr="preencoded.png"/>
          <p:cNvPicPr>
            <a:picLocks noChangeAspect="1"/>
          </p:cNvPicPr>
          <p:nvPr/>
        </p:nvPicPr>
        <p:blipFill>
          <a:blip r:embed="rId3"/>
          <a:stretch>
            <a:fillRect/>
          </a:stretch>
        </p:blipFill>
        <p:spPr>
          <a:xfrm>
            <a:off x="6937772" y="4190881"/>
            <a:ext cx="769977" cy="769977"/>
          </a:xfrm>
          <a:prstGeom prst="rect">
            <a:avLst/>
          </a:prstGeom>
        </p:spPr>
      </p:pic>
      <p:sp>
        <p:nvSpPr>
          <p:cNvPr id="7" name="Text 4"/>
          <p:cNvSpPr/>
          <p:nvPr/>
        </p:nvSpPr>
        <p:spPr>
          <a:xfrm>
            <a:off x="8299252" y="3495318"/>
            <a:ext cx="4982051" cy="422315"/>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Unbounded" pitchFamily="34" charset="0"/>
                <a:ea typeface="Unbounded" pitchFamily="34" charset="-122"/>
                <a:cs typeface="Unbounded" pitchFamily="34" charset="-120"/>
              </a:rPr>
              <a:t>2. Interactive Dashboard</a:t>
            </a:r>
            <a:endParaRPr lang="en-US" sz="2650" dirty="0"/>
          </a:p>
        </p:txBody>
      </p:sp>
      <p:sp>
        <p:nvSpPr>
          <p:cNvPr id="8" name="Text 5"/>
          <p:cNvSpPr/>
          <p:nvPr/>
        </p:nvSpPr>
        <p:spPr>
          <a:xfrm>
            <a:off x="8299252" y="4156948"/>
            <a:ext cx="5508546"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Build a live view for business Users to self serve insights</a:t>
            </a:r>
            <a:endParaRPr lang="en-US" sz="1850" dirty="0"/>
          </a:p>
        </p:txBody>
      </p:sp>
      <p:sp>
        <p:nvSpPr>
          <p:cNvPr id="9" name="Text 6"/>
          <p:cNvSpPr/>
          <p:nvPr/>
        </p:nvSpPr>
        <p:spPr>
          <a:xfrm>
            <a:off x="8299252" y="5006697"/>
            <a:ext cx="5508546"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Enable ad-hoc slicing by time, product, region, channel</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6176" y="656987"/>
            <a:ext cx="12310110" cy="69261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960120"/>
            <a:ext cx="4669393"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Project Workflow</a:t>
            </a:r>
            <a:endParaRPr lang="en-US" sz="3500" dirty="0"/>
          </a:p>
        </p:txBody>
      </p:sp>
      <p:sp>
        <p:nvSpPr>
          <p:cNvPr id="3" name="Shape 1"/>
          <p:cNvSpPr/>
          <p:nvPr/>
        </p:nvSpPr>
        <p:spPr>
          <a:xfrm>
            <a:off x="837724" y="1906310"/>
            <a:ext cx="6381750" cy="574477"/>
          </a:xfrm>
          <a:prstGeom prst="roundRect">
            <a:avLst>
              <a:gd name="adj" fmla="val 480031"/>
            </a:avLst>
          </a:prstGeom>
          <a:solidFill>
            <a:srgbClr val="304755"/>
          </a:solidFill>
          <a:ln/>
        </p:spPr>
      </p:sp>
      <p:sp>
        <p:nvSpPr>
          <p:cNvPr id="4" name="Text 2"/>
          <p:cNvSpPr/>
          <p:nvPr/>
        </p:nvSpPr>
        <p:spPr>
          <a:xfrm>
            <a:off x="3885009" y="2014061"/>
            <a:ext cx="287179" cy="358973"/>
          </a:xfrm>
          <a:prstGeom prst="rect">
            <a:avLst/>
          </a:prstGeom>
          <a:noFill/>
          <a:ln/>
        </p:spPr>
        <p:txBody>
          <a:bodyPr wrap="none" lIns="0" tIns="0" rIns="0" bIns="0" rtlCol="0" anchor="t"/>
          <a:lstStyle/>
          <a:p>
            <a:pPr marL="0" indent="0" algn="l">
              <a:lnSpc>
                <a:spcPts val="2250"/>
              </a:lnSpc>
              <a:buNone/>
            </a:pPr>
            <a:r>
              <a:rPr lang="en-US" sz="2250" dirty="0">
                <a:solidFill>
                  <a:srgbClr val="CAD6DE"/>
                </a:solidFill>
                <a:latin typeface="Unbounded" pitchFamily="34" charset="0"/>
                <a:ea typeface="Unbounded" pitchFamily="34" charset="-122"/>
                <a:cs typeface="Unbounded" pitchFamily="34" charset="-120"/>
              </a:rPr>
              <a:t>1</a:t>
            </a:r>
            <a:endParaRPr lang="en-US" sz="2250" dirty="0"/>
          </a:p>
        </p:txBody>
      </p:sp>
      <p:sp>
        <p:nvSpPr>
          <p:cNvPr id="5" name="Text 3"/>
          <p:cNvSpPr/>
          <p:nvPr/>
        </p:nvSpPr>
        <p:spPr>
          <a:xfrm>
            <a:off x="1029176" y="2672239"/>
            <a:ext cx="3468410" cy="281583"/>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Define Business Objective</a:t>
            </a:r>
            <a:endParaRPr lang="en-US" sz="1750" dirty="0"/>
          </a:p>
        </p:txBody>
      </p:sp>
      <p:sp>
        <p:nvSpPr>
          <p:cNvPr id="6" name="Text 4"/>
          <p:cNvSpPr/>
          <p:nvPr/>
        </p:nvSpPr>
        <p:spPr>
          <a:xfrm>
            <a:off x="1029176" y="3068717"/>
            <a:ext cx="5998845" cy="306229"/>
          </a:xfrm>
          <a:prstGeom prst="rect">
            <a:avLst/>
          </a:prstGeom>
          <a:noFill/>
          <a:ln/>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Understand the core problem and expected business outcomes.</a:t>
            </a:r>
            <a:endParaRPr lang="en-US" sz="1500" dirty="0"/>
          </a:p>
        </p:txBody>
      </p:sp>
      <p:sp>
        <p:nvSpPr>
          <p:cNvPr id="7" name="Shape 5"/>
          <p:cNvSpPr/>
          <p:nvPr/>
        </p:nvSpPr>
        <p:spPr>
          <a:xfrm>
            <a:off x="7410926" y="1906310"/>
            <a:ext cx="6381750" cy="574477"/>
          </a:xfrm>
          <a:prstGeom prst="roundRect">
            <a:avLst>
              <a:gd name="adj" fmla="val 480031"/>
            </a:avLst>
          </a:prstGeom>
          <a:solidFill>
            <a:srgbClr val="304755"/>
          </a:solidFill>
          <a:ln/>
        </p:spPr>
      </p:sp>
      <p:sp>
        <p:nvSpPr>
          <p:cNvPr id="8" name="Text 6"/>
          <p:cNvSpPr/>
          <p:nvPr/>
        </p:nvSpPr>
        <p:spPr>
          <a:xfrm>
            <a:off x="10458212" y="2014061"/>
            <a:ext cx="287179" cy="358973"/>
          </a:xfrm>
          <a:prstGeom prst="rect">
            <a:avLst/>
          </a:prstGeom>
          <a:noFill/>
          <a:ln/>
        </p:spPr>
        <p:txBody>
          <a:bodyPr wrap="none" lIns="0" tIns="0" rIns="0" bIns="0" rtlCol="0" anchor="t"/>
          <a:lstStyle/>
          <a:p>
            <a:pPr marL="0" indent="0" algn="l">
              <a:lnSpc>
                <a:spcPts val="2250"/>
              </a:lnSpc>
              <a:buNone/>
            </a:pPr>
            <a:r>
              <a:rPr lang="en-US" sz="2250" dirty="0">
                <a:solidFill>
                  <a:srgbClr val="CAD6DE"/>
                </a:solidFill>
                <a:latin typeface="Unbounded" pitchFamily="34" charset="0"/>
                <a:ea typeface="Unbounded" pitchFamily="34" charset="-122"/>
                <a:cs typeface="Unbounded" pitchFamily="34" charset="-120"/>
              </a:rPr>
              <a:t>2</a:t>
            </a:r>
            <a:endParaRPr lang="en-US" sz="2250" dirty="0"/>
          </a:p>
        </p:txBody>
      </p:sp>
      <p:sp>
        <p:nvSpPr>
          <p:cNvPr id="9" name="Text 7"/>
          <p:cNvSpPr/>
          <p:nvPr/>
        </p:nvSpPr>
        <p:spPr>
          <a:xfrm>
            <a:off x="7602379" y="2672239"/>
            <a:ext cx="3616404" cy="281583"/>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Collect &amp; Consolidate Data</a:t>
            </a:r>
            <a:endParaRPr lang="en-US" sz="1750" dirty="0"/>
          </a:p>
        </p:txBody>
      </p:sp>
      <p:sp>
        <p:nvSpPr>
          <p:cNvPr id="10" name="Text 8"/>
          <p:cNvSpPr/>
          <p:nvPr/>
        </p:nvSpPr>
        <p:spPr>
          <a:xfrm>
            <a:off x="7602379" y="3068717"/>
            <a:ext cx="5998845" cy="306229"/>
          </a:xfrm>
          <a:prstGeom prst="rect">
            <a:avLst/>
          </a:prstGeom>
          <a:noFill/>
          <a:ln/>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Gather multi-source sales data (Excel sheets) and understand schema.</a:t>
            </a:r>
            <a:endParaRPr lang="en-US" sz="1500" dirty="0"/>
          </a:p>
        </p:txBody>
      </p:sp>
      <p:sp>
        <p:nvSpPr>
          <p:cNvPr id="11" name="Shape 9"/>
          <p:cNvSpPr/>
          <p:nvPr/>
        </p:nvSpPr>
        <p:spPr>
          <a:xfrm>
            <a:off x="837724" y="3757851"/>
            <a:ext cx="6381750" cy="574477"/>
          </a:xfrm>
          <a:prstGeom prst="roundRect">
            <a:avLst>
              <a:gd name="adj" fmla="val 480031"/>
            </a:avLst>
          </a:prstGeom>
          <a:solidFill>
            <a:srgbClr val="304755"/>
          </a:solidFill>
          <a:ln/>
        </p:spPr>
      </p:sp>
      <p:sp>
        <p:nvSpPr>
          <p:cNvPr id="12" name="Text 10"/>
          <p:cNvSpPr/>
          <p:nvPr/>
        </p:nvSpPr>
        <p:spPr>
          <a:xfrm>
            <a:off x="3885009" y="3865602"/>
            <a:ext cx="287179" cy="358973"/>
          </a:xfrm>
          <a:prstGeom prst="rect">
            <a:avLst/>
          </a:prstGeom>
          <a:noFill/>
          <a:ln/>
        </p:spPr>
        <p:txBody>
          <a:bodyPr wrap="none" lIns="0" tIns="0" rIns="0" bIns="0" rtlCol="0" anchor="t"/>
          <a:lstStyle/>
          <a:p>
            <a:pPr marL="0" indent="0" algn="l">
              <a:lnSpc>
                <a:spcPts val="2250"/>
              </a:lnSpc>
              <a:buNone/>
            </a:pPr>
            <a:r>
              <a:rPr lang="en-US" sz="2250" dirty="0">
                <a:solidFill>
                  <a:srgbClr val="CAD6DE"/>
                </a:solidFill>
                <a:latin typeface="Unbounded" pitchFamily="34" charset="0"/>
                <a:ea typeface="Unbounded" pitchFamily="34" charset="-122"/>
                <a:cs typeface="Unbounded" pitchFamily="34" charset="-120"/>
              </a:rPr>
              <a:t>3</a:t>
            </a:r>
            <a:endParaRPr lang="en-US" sz="2250" dirty="0"/>
          </a:p>
        </p:txBody>
      </p:sp>
      <p:sp>
        <p:nvSpPr>
          <p:cNvPr id="13" name="Text 11"/>
          <p:cNvSpPr/>
          <p:nvPr/>
        </p:nvSpPr>
        <p:spPr>
          <a:xfrm>
            <a:off x="1029176" y="4523780"/>
            <a:ext cx="4449008" cy="281583"/>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Data Loading &amp; Initial Exploration</a:t>
            </a:r>
            <a:endParaRPr lang="en-US" sz="1750" dirty="0"/>
          </a:p>
        </p:txBody>
      </p:sp>
      <p:sp>
        <p:nvSpPr>
          <p:cNvPr id="14" name="Text 12"/>
          <p:cNvSpPr/>
          <p:nvPr/>
        </p:nvSpPr>
        <p:spPr>
          <a:xfrm>
            <a:off x="1029176" y="4920258"/>
            <a:ext cx="5998845" cy="306229"/>
          </a:xfrm>
          <a:prstGeom prst="rect">
            <a:avLst/>
          </a:prstGeom>
          <a:noFill/>
          <a:ln/>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Load into Colab for initial profiling and data understanding using Python.</a:t>
            </a:r>
            <a:endParaRPr lang="en-US" sz="1500" dirty="0"/>
          </a:p>
        </p:txBody>
      </p:sp>
      <p:sp>
        <p:nvSpPr>
          <p:cNvPr id="15" name="Shape 13"/>
          <p:cNvSpPr/>
          <p:nvPr/>
        </p:nvSpPr>
        <p:spPr>
          <a:xfrm>
            <a:off x="7410926" y="3757851"/>
            <a:ext cx="6381750" cy="574477"/>
          </a:xfrm>
          <a:prstGeom prst="roundRect">
            <a:avLst>
              <a:gd name="adj" fmla="val 480031"/>
            </a:avLst>
          </a:prstGeom>
          <a:solidFill>
            <a:srgbClr val="304755"/>
          </a:solidFill>
          <a:ln/>
        </p:spPr>
      </p:sp>
      <p:sp>
        <p:nvSpPr>
          <p:cNvPr id="16" name="Text 14"/>
          <p:cNvSpPr/>
          <p:nvPr/>
        </p:nvSpPr>
        <p:spPr>
          <a:xfrm>
            <a:off x="10458212" y="3865602"/>
            <a:ext cx="287179" cy="358973"/>
          </a:xfrm>
          <a:prstGeom prst="rect">
            <a:avLst/>
          </a:prstGeom>
          <a:noFill/>
          <a:ln/>
        </p:spPr>
        <p:txBody>
          <a:bodyPr wrap="none" lIns="0" tIns="0" rIns="0" bIns="0" rtlCol="0" anchor="t"/>
          <a:lstStyle/>
          <a:p>
            <a:pPr marL="0" indent="0" algn="l">
              <a:lnSpc>
                <a:spcPts val="2250"/>
              </a:lnSpc>
              <a:buNone/>
            </a:pPr>
            <a:r>
              <a:rPr lang="en-US" sz="2250" dirty="0">
                <a:solidFill>
                  <a:srgbClr val="CAD6DE"/>
                </a:solidFill>
                <a:latin typeface="Unbounded" pitchFamily="34" charset="0"/>
                <a:ea typeface="Unbounded" pitchFamily="34" charset="-122"/>
                <a:cs typeface="Unbounded" pitchFamily="34" charset="-120"/>
              </a:rPr>
              <a:t>4</a:t>
            </a:r>
            <a:endParaRPr lang="en-US" sz="2250" dirty="0"/>
          </a:p>
        </p:txBody>
      </p:sp>
      <p:sp>
        <p:nvSpPr>
          <p:cNvPr id="17" name="Text 15"/>
          <p:cNvSpPr/>
          <p:nvPr/>
        </p:nvSpPr>
        <p:spPr>
          <a:xfrm>
            <a:off x="7602379" y="4523780"/>
            <a:ext cx="3498652" cy="281583"/>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Pre-processing &amp; Cleaning</a:t>
            </a:r>
            <a:endParaRPr lang="en-US" sz="1750" dirty="0"/>
          </a:p>
        </p:txBody>
      </p:sp>
      <p:sp>
        <p:nvSpPr>
          <p:cNvPr id="18" name="Text 16"/>
          <p:cNvSpPr/>
          <p:nvPr/>
        </p:nvSpPr>
        <p:spPr>
          <a:xfrm>
            <a:off x="7602379" y="4920258"/>
            <a:ext cx="5998845" cy="306229"/>
          </a:xfrm>
          <a:prstGeom prst="rect">
            <a:avLst/>
          </a:prstGeom>
          <a:noFill/>
          <a:ln/>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Handle nulls, join tables, format dates, and normalize columns.</a:t>
            </a:r>
            <a:endParaRPr lang="en-US" sz="1500" dirty="0"/>
          </a:p>
        </p:txBody>
      </p:sp>
      <p:sp>
        <p:nvSpPr>
          <p:cNvPr id="19" name="Shape 17"/>
          <p:cNvSpPr/>
          <p:nvPr/>
        </p:nvSpPr>
        <p:spPr>
          <a:xfrm>
            <a:off x="837724" y="5609392"/>
            <a:ext cx="6381750" cy="574477"/>
          </a:xfrm>
          <a:prstGeom prst="roundRect">
            <a:avLst>
              <a:gd name="adj" fmla="val 480031"/>
            </a:avLst>
          </a:prstGeom>
          <a:solidFill>
            <a:srgbClr val="304755"/>
          </a:solidFill>
          <a:ln/>
        </p:spPr>
      </p:sp>
      <p:sp>
        <p:nvSpPr>
          <p:cNvPr id="20" name="Text 18"/>
          <p:cNvSpPr/>
          <p:nvPr/>
        </p:nvSpPr>
        <p:spPr>
          <a:xfrm>
            <a:off x="3885009" y="5717143"/>
            <a:ext cx="287179" cy="358973"/>
          </a:xfrm>
          <a:prstGeom prst="rect">
            <a:avLst/>
          </a:prstGeom>
          <a:noFill/>
          <a:ln/>
        </p:spPr>
        <p:txBody>
          <a:bodyPr wrap="none" lIns="0" tIns="0" rIns="0" bIns="0" rtlCol="0" anchor="t"/>
          <a:lstStyle/>
          <a:p>
            <a:pPr marL="0" indent="0" algn="l">
              <a:lnSpc>
                <a:spcPts val="2250"/>
              </a:lnSpc>
              <a:buNone/>
            </a:pPr>
            <a:r>
              <a:rPr lang="en-US" sz="2250" dirty="0">
                <a:solidFill>
                  <a:srgbClr val="CAD6DE"/>
                </a:solidFill>
                <a:latin typeface="Unbounded" pitchFamily="34" charset="0"/>
                <a:ea typeface="Unbounded" pitchFamily="34" charset="-122"/>
                <a:cs typeface="Unbounded" pitchFamily="34" charset="-120"/>
              </a:rPr>
              <a:t>5</a:t>
            </a:r>
            <a:endParaRPr lang="en-US" sz="2250" dirty="0"/>
          </a:p>
        </p:txBody>
      </p:sp>
      <p:sp>
        <p:nvSpPr>
          <p:cNvPr id="21" name="Text 19"/>
          <p:cNvSpPr/>
          <p:nvPr/>
        </p:nvSpPr>
        <p:spPr>
          <a:xfrm>
            <a:off x="1029176" y="6375321"/>
            <a:ext cx="4270653" cy="281583"/>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Exploratory Data Analysis (EDA)</a:t>
            </a:r>
            <a:endParaRPr lang="en-US" sz="1750" dirty="0"/>
          </a:p>
        </p:txBody>
      </p:sp>
      <p:sp>
        <p:nvSpPr>
          <p:cNvPr id="22" name="Text 20"/>
          <p:cNvSpPr/>
          <p:nvPr/>
        </p:nvSpPr>
        <p:spPr>
          <a:xfrm>
            <a:off x="1029176" y="6771799"/>
            <a:ext cx="5998845" cy="306229"/>
          </a:xfrm>
          <a:prstGeom prst="rect">
            <a:avLst/>
          </a:prstGeom>
          <a:noFill/>
          <a:ln/>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Visualize trends, compare performance, and extract key insights.</a:t>
            </a:r>
            <a:endParaRPr lang="en-US" sz="1500" dirty="0"/>
          </a:p>
        </p:txBody>
      </p:sp>
      <p:sp>
        <p:nvSpPr>
          <p:cNvPr id="23" name="Shape 21"/>
          <p:cNvSpPr/>
          <p:nvPr/>
        </p:nvSpPr>
        <p:spPr>
          <a:xfrm>
            <a:off x="7410926" y="5609392"/>
            <a:ext cx="6381750" cy="574477"/>
          </a:xfrm>
          <a:prstGeom prst="roundRect">
            <a:avLst>
              <a:gd name="adj" fmla="val 480031"/>
            </a:avLst>
          </a:prstGeom>
          <a:solidFill>
            <a:srgbClr val="304755"/>
          </a:solidFill>
          <a:ln/>
        </p:spPr>
      </p:sp>
      <p:sp>
        <p:nvSpPr>
          <p:cNvPr id="24" name="Text 22"/>
          <p:cNvSpPr/>
          <p:nvPr/>
        </p:nvSpPr>
        <p:spPr>
          <a:xfrm>
            <a:off x="10458212" y="5717143"/>
            <a:ext cx="287179" cy="358973"/>
          </a:xfrm>
          <a:prstGeom prst="rect">
            <a:avLst/>
          </a:prstGeom>
          <a:noFill/>
          <a:ln/>
        </p:spPr>
        <p:txBody>
          <a:bodyPr wrap="none" lIns="0" tIns="0" rIns="0" bIns="0" rtlCol="0" anchor="t"/>
          <a:lstStyle/>
          <a:p>
            <a:pPr marL="0" indent="0" algn="l">
              <a:lnSpc>
                <a:spcPts val="2250"/>
              </a:lnSpc>
              <a:buNone/>
            </a:pPr>
            <a:r>
              <a:rPr lang="en-US" sz="2250" dirty="0">
                <a:solidFill>
                  <a:srgbClr val="CAD6DE"/>
                </a:solidFill>
                <a:latin typeface="Unbounded" pitchFamily="34" charset="0"/>
                <a:ea typeface="Unbounded" pitchFamily="34" charset="-122"/>
                <a:cs typeface="Unbounded" pitchFamily="34" charset="-120"/>
              </a:rPr>
              <a:t>6</a:t>
            </a:r>
            <a:endParaRPr lang="en-US" sz="2250" dirty="0"/>
          </a:p>
        </p:txBody>
      </p:sp>
      <p:sp>
        <p:nvSpPr>
          <p:cNvPr id="25" name="Text 23"/>
          <p:cNvSpPr/>
          <p:nvPr/>
        </p:nvSpPr>
        <p:spPr>
          <a:xfrm>
            <a:off x="7602379" y="6375321"/>
            <a:ext cx="4776788" cy="281583"/>
          </a:xfrm>
          <a:prstGeom prst="rect">
            <a:avLst/>
          </a:prstGeom>
          <a:noFill/>
          <a:ln/>
        </p:spPr>
        <p:txBody>
          <a:bodyPr wrap="none" lIns="0" tIns="0" rIns="0" bIns="0" rtlCol="0" anchor="t"/>
          <a:lstStyle/>
          <a:p>
            <a:pPr marL="0" indent="0" algn="l">
              <a:lnSpc>
                <a:spcPts val="2200"/>
              </a:lnSpc>
              <a:buNone/>
            </a:pPr>
            <a:r>
              <a:rPr lang="en-US" sz="1750" dirty="0">
                <a:solidFill>
                  <a:srgbClr val="CAD6DE"/>
                </a:solidFill>
                <a:latin typeface="Unbounded" pitchFamily="34" charset="0"/>
                <a:ea typeface="Unbounded" pitchFamily="34" charset="-122"/>
                <a:cs typeface="Unbounded" pitchFamily="34" charset="-120"/>
              </a:rPr>
              <a:t>Dashboarding &amp; Recommendations</a:t>
            </a:r>
            <a:endParaRPr lang="en-US" sz="1750" dirty="0"/>
          </a:p>
        </p:txBody>
      </p:sp>
      <p:sp>
        <p:nvSpPr>
          <p:cNvPr id="26" name="Text 24"/>
          <p:cNvSpPr/>
          <p:nvPr/>
        </p:nvSpPr>
        <p:spPr>
          <a:xfrm>
            <a:off x="7602379" y="6771799"/>
            <a:ext cx="5998845" cy="306229"/>
          </a:xfrm>
          <a:prstGeom prst="rect">
            <a:avLst/>
          </a:prstGeom>
          <a:noFill/>
          <a:ln/>
        </p:spPr>
        <p:txBody>
          <a:bodyPr wrap="none" lIns="0" tIns="0" rIns="0" bIns="0" rtlCol="0" anchor="t"/>
          <a:lstStyle/>
          <a:p>
            <a:pPr marL="0" indent="0" algn="l">
              <a:lnSpc>
                <a:spcPts val="2400"/>
              </a:lnSpc>
              <a:buNone/>
            </a:pPr>
            <a:r>
              <a:rPr lang="en-US" sz="1500" dirty="0">
                <a:solidFill>
                  <a:srgbClr val="CAD6DE"/>
                </a:solidFill>
                <a:latin typeface="Cabin" pitchFamily="34" charset="0"/>
                <a:ea typeface="Cabin" pitchFamily="34" charset="-122"/>
                <a:cs typeface="Cabin" pitchFamily="34" charset="-120"/>
              </a:rPr>
              <a:t>Build Power BI dashboard and present strategic findings.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6176" y="656987"/>
            <a:ext cx="12310110" cy="69261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1290</Words>
  <Application>Microsoft Office PowerPoint</Application>
  <PresentationFormat>Custom</PresentationFormat>
  <Paragraphs>183</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Cabin</vt:lpstr>
      <vt:lpstr>Unbounded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Mukesh Udatha</dc:creator>
  <cp:lastModifiedBy>Mukesh Udatha</cp:lastModifiedBy>
  <cp:revision>3</cp:revision>
  <dcterms:created xsi:type="dcterms:W3CDTF">2025-11-12T12:15:58Z</dcterms:created>
  <dcterms:modified xsi:type="dcterms:W3CDTF">2025-11-12T12:46:55Z</dcterms:modified>
</cp:coreProperties>
</file>